
<file path=[Content_Types].xml><?xml version="1.0" encoding="utf-8"?>
<Types xmlns="http://schemas.openxmlformats.org/package/2006/content-types">
  <Default ContentType="image/png" Extension="png"/>
  <Default ContentType="application/vnd.openxmlformats-officedocument.oleObject" Extension="bin"/>
  <Default ContentType="image/png" Extension="tmp"/>
  <Default ContentType="image/jpeg" Extension="jpeg"/>
  <Default ContentType="image/x-wmf" Extension="wmf"/>
  <Default ContentType="application/vnd.openxmlformats-package.relationships+xml" Extension="rels"/>
  <Default ContentType="application/xml" Extension="xml"/>
  <Default ContentType="application/vnd.openxmlformats-officedocument.vmlDrawing" Extension="vml"/>
  <Default ContentType="image/gif" Extension="gif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C68F83-BBFF-4442-A165-6C413D542548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7F2FB0-B20F-4889-9554-46487E4EF321}">
      <dgm:prSet phldrT="[Text]" custT="1"/>
      <dgm:spPr/>
      <dgm:t>
        <a:bodyPr/>
        <a:lstStyle/>
        <a:p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A99800-7B45-4FC9-A760-00E71453EA7D}" type="parTrans" cxnId="{6EF9AE00-D3CE-4678-B596-ADCAD82D243D}">
      <dgm:prSet/>
      <dgm:spPr/>
      <dgm:t>
        <a:bodyPr/>
        <a:lstStyle/>
        <a:p>
          <a:endParaRPr lang="en-US"/>
        </a:p>
      </dgm:t>
    </dgm:pt>
    <dgm:pt modelId="{E52C1081-BADD-4AE3-9DB3-83FA1B67F403}" type="sibTrans" cxnId="{6EF9AE00-D3CE-4678-B596-ADCAD82D243D}">
      <dgm:prSet/>
      <dgm:spPr/>
      <dgm:t>
        <a:bodyPr/>
        <a:lstStyle/>
        <a:p>
          <a:endParaRPr lang="en-US"/>
        </a:p>
      </dgm:t>
    </dgm:pt>
    <dgm:pt modelId="{C4580127-76FE-4F85-84F5-FC3421FEAD97}">
      <dgm:prSet phldrT="[Text]" custT="1"/>
      <dgm:spPr/>
      <dgm:t>
        <a:bodyPr/>
        <a:lstStyle/>
        <a:p>
          <a:r>
            <a:rPr lang="bn-IN" sz="3200" dirty="0"/>
            <a:t>পানির উৎসকে কত ভাগে ভাগ করা যায়?</a:t>
          </a:r>
          <a:endParaRPr lang="en-US" sz="3200" dirty="0"/>
        </a:p>
      </dgm:t>
    </dgm:pt>
    <dgm:pt modelId="{0D2828AC-9B74-4A34-B3CE-E809F937CC23}" type="parTrans" cxnId="{74746F49-A168-4988-A65A-F94713A8AFE3}">
      <dgm:prSet/>
      <dgm:spPr/>
      <dgm:t>
        <a:bodyPr/>
        <a:lstStyle/>
        <a:p>
          <a:endParaRPr lang="en-US"/>
        </a:p>
      </dgm:t>
    </dgm:pt>
    <dgm:pt modelId="{7A7DEF86-090E-4BF9-8C8C-C3351F768EEF}" type="sibTrans" cxnId="{74746F49-A168-4988-A65A-F94713A8AFE3}">
      <dgm:prSet/>
      <dgm:spPr/>
      <dgm:t>
        <a:bodyPr/>
        <a:lstStyle/>
        <a:p>
          <a:endParaRPr lang="en-US"/>
        </a:p>
      </dgm:t>
    </dgm:pt>
    <dgm:pt modelId="{6C6B8972-1327-487F-9444-2D88B773E850}">
      <dgm:prSet phldrT="[Text]" custT="1"/>
      <dgm:spPr/>
      <dgm:t>
        <a:bodyPr/>
        <a:lstStyle/>
        <a:p>
          <a:endParaRPr lang="en-US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143D31-31CF-42E2-BEF9-95B050982526}" type="parTrans" cxnId="{C8858964-5461-4DC2-8223-33EB6241CC03}">
      <dgm:prSet/>
      <dgm:spPr/>
      <dgm:t>
        <a:bodyPr/>
        <a:lstStyle/>
        <a:p>
          <a:endParaRPr lang="en-US"/>
        </a:p>
      </dgm:t>
    </dgm:pt>
    <dgm:pt modelId="{71C62D61-DA93-4EE6-B2F4-C9D989AB41A2}" type="sibTrans" cxnId="{C8858964-5461-4DC2-8223-33EB6241CC03}">
      <dgm:prSet/>
      <dgm:spPr/>
      <dgm:t>
        <a:bodyPr/>
        <a:lstStyle/>
        <a:p>
          <a:endParaRPr lang="en-US"/>
        </a:p>
      </dgm:t>
    </dgm:pt>
    <dgm:pt modelId="{CBD8A2CB-313B-4019-8033-5458C55D0ED0}">
      <dgm:prSet phldrT="[Text]"/>
      <dgm:spPr/>
      <dgm:t>
        <a:bodyPr/>
        <a:lstStyle/>
        <a:p>
          <a:r>
            <a:rPr lang="bn-IN" dirty="0"/>
            <a:t>পানির প্রাকৃতিক উৎসের ৩টি উদাহরন দাও।</a:t>
          </a:r>
          <a:endParaRPr lang="en-US" dirty="0"/>
        </a:p>
      </dgm:t>
    </dgm:pt>
    <dgm:pt modelId="{163FB50B-D5F6-486C-845B-6D9B0918C140}" type="parTrans" cxnId="{1EA72E52-3387-4726-8D59-76FEA176E9D6}">
      <dgm:prSet/>
      <dgm:spPr/>
      <dgm:t>
        <a:bodyPr/>
        <a:lstStyle/>
        <a:p>
          <a:endParaRPr lang="en-US"/>
        </a:p>
      </dgm:t>
    </dgm:pt>
    <dgm:pt modelId="{F132612D-ACD7-41AA-AA27-51F207BEBCEF}" type="sibTrans" cxnId="{1EA72E52-3387-4726-8D59-76FEA176E9D6}">
      <dgm:prSet/>
      <dgm:spPr/>
      <dgm:t>
        <a:bodyPr/>
        <a:lstStyle/>
        <a:p>
          <a:endParaRPr lang="en-US"/>
        </a:p>
      </dgm:t>
    </dgm:pt>
    <dgm:pt modelId="{C4F23688-04FF-48C9-8A83-6D739E512274}">
      <dgm:prSet phldrT="[Text]" custT="1"/>
      <dgm:spPr/>
      <dgm:t>
        <a:bodyPr/>
        <a:lstStyle/>
        <a:p>
          <a:endParaRPr lang="en-US" sz="3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85C66A-C709-4D45-9648-8D2FE1146DE0}" type="parTrans" cxnId="{9E22820D-5A33-470A-9A68-F86DB6F2FB90}">
      <dgm:prSet/>
      <dgm:spPr/>
      <dgm:t>
        <a:bodyPr/>
        <a:lstStyle/>
        <a:p>
          <a:endParaRPr lang="en-US"/>
        </a:p>
      </dgm:t>
    </dgm:pt>
    <dgm:pt modelId="{990A2C97-E5F9-481E-B150-0DADAA904365}" type="sibTrans" cxnId="{9E22820D-5A33-470A-9A68-F86DB6F2FB90}">
      <dgm:prSet/>
      <dgm:spPr/>
      <dgm:t>
        <a:bodyPr/>
        <a:lstStyle/>
        <a:p>
          <a:endParaRPr lang="en-US"/>
        </a:p>
      </dgm:t>
    </dgm:pt>
    <dgm:pt modelId="{20F661E4-69AE-4E1C-882E-EE351763E737}">
      <dgm:prSet phldrT="[Text]"/>
      <dgm:spPr/>
      <dgm:t>
        <a:bodyPr/>
        <a:lstStyle/>
        <a:p>
          <a:r>
            <a:rPr lang="bn-IN" dirty="0"/>
            <a:t>মানুষের তৈরী পানির উৎসের ৩টি উদাহরন দাও।</a:t>
          </a:r>
          <a:endParaRPr lang="en-US" dirty="0"/>
        </a:p>
      </dgm:t>
    </dgm:pt>
    <dgm:pt modelId="{04EAEFF1-CFCC-439E-9A27-B0333216D126}" type="parTrans" cxnId="{8195AE8B-E0C1-4A59-8879-6039D84ECA4A}">
      <dgm:prSet/>
      <dgm:spPr/>
      <dgm:t>
        <a:bodyPr/>
        <a:lstStyle/>
        <a:p>
          <a:endParaRPr lang="en-US"/>
        </a:p>
      </dgm:t>
    </dgm:pt>
    <dgm:pt modelId="{9E957C22-DB28-49B2-8575-EDD77990CA16}" type="sibTrans" cxnId="{8195AE8B-E0C1-4A59-8879-6039D84ECA4A}">
      <dgm:prSet/>
      <dgm:spPr/>
      <dgm:t>
        <a:bodyPr/>
        <a:lstStyle/>
        <a:p>
          <a:endParaRPr lang="en-US"/>
        </a:p>
      </dgm:t>
    </dgm:pt>
    <dgm:pt modelId="{8661DB7A-C310-4A0E-BEFB-77FD870323A6}" type="pres">
      <dgm:prSet presAssocID="{D4C68F83-BBFF-4442-A165-6C413D542548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9354B1D-5621-4B27-9B11-EEA0F7A76F37}" type="pres">
      <dgm:prSet presAssocID="{BE7F2FB0-B20F-4889-9554-46487E4EF321}" presName="compositeNode" presStyleCnt="0">
        <dgm:presLayoutVars>
          <dgm:bulletEnabled val="1"/>
        </dgm:presLayoutVars>
      </dgm:prSet>
      <dgm:spPr/>
    </dgm:pt>
    <dgm:pt modelId="{A7D4D2B2-CBBF-4A14-85E5-4556AA1FB8EC}" type="pres">
      <dgm:prSet presAssocID="{BE7F2FB0-B20F-4889-9554-46487E4EF321}" presName="image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8329CF3A-B31C-4B73-B01B-3492E2F10451}" type="pres">
      <dgm:prSet presAssocID="{BE7F2FB0-B20F-4889-9554-46487E4EF32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9A3F0-83BE-481D-B72C-912998990886}" type="pres">
      <dgm:prSet presAssocID="{BE7F2FB0-B20F-4889-9554-46487E4EF321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FA36D-7AE1-424C-9636-BFA92218DFF0}" type="pres">
      <dgm:prSet presAssocID="{E52C1081-BADD-4AE3-9DB3-83FA1B67F403}" presName="sibTrans" presStyleCnt="0"/>
      <dgm:spPr/>
    </dgm:pt>
    <dgm:pt modelId="{D872F23D-E6AB-40A7-8FC9-5C60F57FF171}" type="pres">
      <dgm:prSet presAssocID="{6C6B8972-1327-487F-9444-2D88B773E850}" presName="compositeNode" presStyleCnt="0">
        <dgm:presLayoutVars>
          <dgm:bulletEnabled val="1"/>
        </dgm:presLayoutVars>
      </dgm:prSet>
      <dgm:spPr/>
    </dgm:pt>
    <dgm:pt modelId="{399C3803-75B4-4C42-AF6E-F5CA8D638027}" type="pres">
      <dgm:prSet presAssocID="{6C6B8972-1327-487F-9444-2D88B773E850}" presName="image" presStyleLbl="fgImgPlace1" presStyleIdx="1" presStyleCnt="3"/>
      <dgm:spPr>
        <a:gradFill rotWithShape="0">
          <a:gsLst>
            <a:gs pos="25000">
              <a:srgbClr val="92D05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</dgm:spPr>
    </dgm:pt>
    <dgm:pt modelId="{001173D9-6210-49C9-9D5E-A06614F9003C}" type="pres">
      <dgm:prSet presAssocID="{6C6B8972-1327-487F-9444-2D88B773E850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C400C-FC5B-4AD3-9A38-6F6066EFE460}" type="pres">
      <dgm:prSet presAssocID="{6C6B8972-1327-487F-9444-2D88B773E850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6B047-C3F9-4B60-A1F0-067FF50D3C1F}" type="pres">
      <dgm:prSet presAssocID="{71C62D61-DA93-4EE6-B2F4-C9D989AB41A2}" presName="sibTrans" presStyleCnt="0"/>
      <dgm:spPr/>
    </dgm:pt>
    <dgm:pt modelId="{B20A9D86-15EC-4645-8D9A-37A49CF16196}" type="pres">
      <dgm:prSet presAssocID="{C4F23688-04FF-48C9-8A83-6D739E512274}" presName="compositeNode" presStyleCnt="0">
        <dgm:presLayoutVars>
          <dgm:bulletEnabled val="1"/>
        </dgm:presLayoutVars>
      </dgm:prSet>
      <dgm:spPr/>
    </dgm:pt>
    <dgm:pt modelId="{E69FA7F0-E011-4765-BFE0-7A9E5BCC74A1}" type="pres">
      <dgm:prSet presAssocID="{C4F23688-04FF-48C9-8A83-6D739E512274}" presName="image" presStyleLbl="fgImgPlace1" presStyleIdx="2" presStyleCnt="3"/>
      <dgm:spPr>
        <a:gradFill rotWithShape="0">
          <a:gsLst>
            <a:gs pos="25000">
              <a:srgbClr val="92D05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</dgm:spPr>
    </dgm:pt>
    <dgm:pt modelId="{5195D808-D38B-4C31-93A1-C6FD010196AB}" type="pres">
      <dgm:prSet presAssocID="{C4F23688-04FF-48C9-8A83-6D739E51227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5F24C-6CE5-4530-B665-D3590BE4F09C}" type="pres">
      <dgm:prSet presAssocID="{C4F23688-04FF-48C9-8A83-6D739E512274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95AE8B-E0C1-4A59-8879-6039D84ECA4A}" srcId="{C4F23688-04FF-48C9-8A83-6D739E512274}" destId="{20F661E4-69AE-4E1C-882E-EE351763E737}" srcOrd="0" destOrd="0" parTransId="{04EAEFF1-CFCC-439E-9A27-B0333216D126}" sibTransId="{9E957C22-DB28-49B2-8575-EDD77990CA16}"/>
    <dgm:cxn modelId="{9E22820D-5A33-470A-9A68-F86DB6F2FB90}" srcId="{D4C68F83-BBFF-4442-A165-6C413D542548}" destId="{C4F23688-04FF-48C9-8A83-6D739E512274}" srcOrd="2" destOrd="0" parTransId="{6685C66A-C709-4D45-9648-8D2FE1146DE0}" sibTransId="{990A2C97-E5F9-481E-B150-0DADAA904365}"/>
    <dgm:cxn modelId="{886873AE-7887-4713-AE9A-DCB2863174CE}" type="presOf" srcId="{6C6B8972-1327-487F-9444-2D88B773E850}" destId="{DDDC400C-FC5B-4AD3-9A38-6F6066EFE460}" srcOrd="0" destOrd="0" presId="urn:microsoft.com/office/officeart/2005/8/layout/hList2"/>
    <dgm:cxn modelId="{C8858964-5461-4DC2-8223-33EB6241CC03}" srcId="{D4C68F83-BBFF-4442-A165-6C413D542548}" destId="{6C6B8972-1327-487F-9444-2D88B773E850}" srcOrd="1" destOrd="0" parTransId="{0D143D31-31CF-42E2-BEF9-95B050982526}" sibTransId="{71C62D61-DA93-4EE6-B2F4-C9D989AB41A2}"/>
    <dgm:cxn modelId="{E8EEBD55-96E4-4676-8B0E-5FDCF4DA8A6C}" type="presOf" srcId="{20F661E4-69AE-4E1C-882E-EE351763E737}" destId="{5195D808-D38B-4C31-93A1-C6FD010196AB}" srcOrd="0" destOrd="0" presId="urn:microsoft.com/office/officeart/2005/8/layout/hList2"/>
    <dgm:cxn modelId="{2AA10F20-4036-4D0E-B77D-BBA1AF69B25D}" type="presOf" srcId="{BE7F2FB0-B20F-4889-9554-46487E4EF321}" destId="{26C9A3F0-83BE-481D-B72C-912998990886}" srcOrd="0" destOrd="0" presId="urn:microsoft.com/office/officeart/2005/8/layout/hList2"/>
    <dgm:cxn modelId="{ED8206F9-5E1C-4A00-86F1-F416E2F4EBBB}" type="presOf" srcId="{D4C68F83-BBFF-4442-A165-6C413D542548}" destId="{8661DB7A-C310-4A0E-BEFB-77FD870323A6}" srcOrd="0" destOrd="0" presId="urn:microsoft.com/office/officeart/2005/8/layout/hList2"/>
    <dgm:cxn modelId="{6EF9AE00-D3CE-4678-B596-ADCAD82D243D}" srcId="{D4C68F83-BBFF-4442-A165-6C413D542548}" destId="{BE7F2FB0-B20F-4889-9554-46487E4EF321}" srcOrd="0" destOrd="0" parTransId="{F1A99800-7B45-4FC9-A760-00E71453EA7D}" sibTransId="{E52C1081-BADD-4AE3-9DB3-83FA1B67F403}"/>
    <dgm:cxn modelId="{E08A347C-D33A-42E6-A3F9-8BE6681602A2}" type="presOf" srcId="{C4580127-76FE-4F85-84F5-FC3421FEAD97}" destId="{8329CF3A-B31C-4B73-B01B-3492E2F10451}" srcOrd="0" destOrd="0" presId="urn:microsoft.com/office/officeart/2005/8/layout/hList2"/>
    <dgm:cxn modelId="{1EA72E52-3387-4726-8D59-76FEA176E9D6}" srcId="{6C6B8972-1327-487F-9444-2D88B773E850}" destId="{CBD8A2CB-313B-4019-8033-5458C55D0ED0}" srcOrd="0" destOrd="0" parTransId="{163FB50B-D5F6-486C-845B-6D9B0918C140}" sibTransId="{F132612D-ACD7-41AA-AA27-51F207BEBCEF}"/>
    <dgm:cxn modelId="{74746F49-A168-4988-A65A-F94713A8AFE3}" srcId="{BE7F2FB0-B20F-4889-9554-46487E4EF321}" destId="{C4580127-76FE-4F85-84F5-FC3421FEAD97}" srcOrd="0" destOrd="0" parTransId="{0D2828AC-9B74-4A34-B3CE-E809F937CC23}" sibTransId="{7A7DEF86-090E-4BF9-8C8C-C3351F768EEF}"/>
    <dgm:cxn modelId="{A629F811-78A7-4BC3-9989-EF4AC0EB1E08}" type="presOf" srcId="{C4F23688-04FF-48C9-8A83-6D739E512274}" destId="{7965F24C-6CE5-4530-B665-D3590BE4F09C}" srcOrd="0" destOrd="0" presId="urn:microsoft.com/office/officeart/2005/8/layout/hList2"/>
    <dgm:cxn modelId="{157A8F06-DAFF-40D9-A860-E49B2FA571B3}" type="presOf" srcId="{CBD8A2CB-313B-4019-8033-5458C55D0ED0}" destId="{001173D9-6210-49C9-9D5E-A06614F9003C}" srcOrd="0" destOrd="0" presId="urn:microsoft.com/office/officeart/2005/8/layout/hList2"/>
    <dgm:cxn modelId="{67A06298-16F1-45A2-A91E-BD4EF4C8FB31}" type="presParOf" srcId="{8661DB7A-C310-4A0E-BEFB-77FD870323A6}" destId="{F9354B1D-5621-4B27-9B11-EEA0F7A76F37}" srcOrd="0" destOrd="0" presId="urn:microsoft.com/office/officeart/2005/8/layout/hList2"/>
    <dgm:cxn modelId="{39F0C9AB-22CE-4883-82E7-90A1A3584CBC}" type="presParOf" srcId="{F9354B1D-5621-4B27-9B11-EEA0F7A76F37}" destId="{A7D4D2B2-CBBF-4A14-85E5-4556AA1FB8EC}" srcOrd="0" destOrd="0" presId="urn:microsoft.com/office/officeart/2005/8/layout/hList2"/>
    <dgm:cxn modelId="{87CDED15-D995-4813-BED2-B5311D68D4F4}" type="presParOf" srcId="{F9354B1D-5621-4B27-9B11-EEA0F7A76F37}" destId="{8329CF3A-B31C-4B73-B01B-3492E2F10451}" srcOrd="1" destOrd="0" presId="urn:microsoft.com/office/officeart/2005/8/layout/hList2"/>
    <dgm:cxn modelId="{24740B3C-174B-4B1B-AB74-0638443CD412}" type="presParOf" srcId="{F9354B1D-5621-4B27-9B11-EEA0F7A76F37}" destId="{26C9A3F0-83BE-481D-B72C-912998990886}" srcOrd="2" destOrd="0" presId="urn:microsoft.com/office/officeart/2005/8/layout/hList2"/>
    <dgm:cxn modelId="{17E1AE7C-CC87-47F2-8844-1309612D08F1}" type="presParOf" srcId="{8661DB7A-C310-4A0E-BEFB-77FD870323A6}" destId="{F0CFA36D-7AE1-424C-9636-BFA92218DFF0}" srcOrd="1" destOrd="0" presId="urn:microsoft.com/office/officeart/2005/8/layout/hList2"/>
    <dgm:cxn modelId="{EF70EA2C-6F8B-4ACE-B239-47770ED3A7B8}" type="presParOf" srcId="{8661DB7A-C310-4A0E-BEFB-77FD870323A6}" destId="{D872F23D-E6AB-40A7-8FC9-5C60F57FF171}" srcOrd="2" destOrd="0" presId="urn:microsoft.com/office/officeart/2005/8/layout/hList2"/>
    <dgm:cxn modelId="{488A3635-9494-4B45-A474-2B17118B4B84}" type="presParOf" srcId="{D872F23D-E6AB-40A7-8FC9-5C60F57FF171}" destId="{399C3803-75B4-4C42-AF6E-F5CA8D638027}" srcOrd="0" destOrd="0" presId="urn:microsoft.com/office/officeart/2005/8/layout/hList2"/>
    <dgm:cxn modelId="{734F37FB-227B-4D36-B545-F0484D8C1C69}" type="presParOf" srcId="{D872F23D-E6AB-40A7-8FC9-5C60F57FF171}" destId="{001173D9-6210-49C9-9D5E-A06614F9003C}" srcOrd="1" destOrd="0" presId="urn:microsoft.com/office/officeart/2005/8/layout/hList2"/>
    <dgm:cxn modelId="{5A7CC463-EFD9-436D-A204-D3D3946A828A}" type="presParOf" srcId="{D872F23D-E6AB-40A7-8FC9-5C60F57FF171}" destId="{DDDC400C-FC5B-4AD3-9A38-6F6066EFE460}" srcOrd="2" destOrd="0" presId="urn:microsoft.com/office/officeart/2005/8/layout/hList2"/>
    <dgm:cxn modelId="{67CD3B6A-9A56-4519-A745-2168B2A18B79}" type="presParOf" srcId="{8661DB7A-C310-4A0E-BEFB-77FD870323A6}" destId="{A376B047-C3F9-4B60-A1F0-067FF50D3C1F}" srcOrd="3" destOrd="0" presId="urn:microsoft.com/office/officeart/2005/8/layout/hList2"/>
    <dgm:cxn modelId="{E33DF2D2-4C1E-4DCC-9B0C-9584BCB448AD}" type="presParOf" srcId="{8661DB7A-C310-4A0E-BEFB-77FD870323A6}" destId="{B20A9D86-15EC-4645-8D9A-37A49CF16196}" srcOrd="4" destOrd="0" presId="urn:microsoft.com/office/officeart/2005/8/layout/hList2"/>
    <dgm:cxn modelId="{BE83C6A1-20E8-423F-90A7-94C03C1322CA}" type="presParOf" srcId="{B20A9D86-15EC-4645-8D9A-37A49CF16196}" destId="{E69FA7F0-E011-4765-BFE0-7A9E5BCC74A1}" srcOrd="0" destOrd="0" presId="urn:microsoft.com/office/officeart/2005/8/layout/hList2"/>
    <dgm:cxn modelId="{6F981900-F739-4E2F-828C-21A5E82A7C6A}" type="presParOf" srcId="{B20A9D86-15EC-4645-8D9A-37A49CF16196}" destId="{5195D808-D38B-4C31-93A1-C6FD010196AB}" srcOrd="1" destOrd="0" presId="urn:microsoft.com/office/officeart/2005/8/layout/hList2"/>
    <dgm:cxn modelId="{EDC45474-1B7F-40AB-92DB-CBCA10A1C8A1}" type="presParOf" srcId="{B20A9D86-15EC-4645-8D9A-37A49CF16196}" destId="{7965F24C-6CE5-4530-B665-D3590BE4F09C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596132-9314-476A-A54B-34E5A2F97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9CC65A0-26BB-4059-B0BD-CD1EF03DF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900392-8E95-4858-9B33-E678D4523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D800-F6DC-4157-BE99-521864E7511E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EE7639-48A6-4CC4-9F96-310134B3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E242B3-CFEA-48B5-92BB-1C4AE6D28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720-6680-431D-AB87-3075D7E1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84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6CEA19-5793-4372-A1DD-5E55B6401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6DFDD4F-896E-41C5-91DF-39F9D4D8A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A2A544-0AAB-47A2-9ACE-BFC58F250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D800-F6DC-4157-BE99-521864E7511E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4DB4C1-5276-4FD0-9970-5AFB47C1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303697-6334-4558-8A41-B21AEE024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720-6680-431D-AB87-3075D7E1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7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28D5585-2100-4BBD-A7DE-D10A8C8911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D98EED9-3F54-486B-B044-45E490690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FC58A9-FA54-471A-BEDD-30E5F7100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D800-F6DC-4157-BE99-521864E7511E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3AD7EC-C5A8-46EB-811A-27F105D58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71795A-129B-4C33-99DA-0A2E9D69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720-6680-431D-AB87-3075D7E1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3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F35EA1-121C-48F0-8BC5-4A37B772E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140831-2D44-4E8F-8A9C-68F84DFDB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0EF99B-11E9-44DC-B801-04CD2C09D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D800-F6DC-4157-BE99-521864E7511E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51E133-E736-440A-BF66-EF5ADA10F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275356-B7F2-4058-939E-FAF01E399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720-6680-431D-AB87-3075D7E1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2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4570DC-11F3-47C7-A9D7-C50A2FC38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7690B1-362B-44E2-9B09-B6995A3A0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E92764-5138-40BB-99A7-34E99BDD7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D800-F6DC-4157-BE99-521864E7511E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9BD0E1-30CF-47AF-A011-90C1D7174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D6D215-D57D-4C22-91EF-34F09C9E1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720-6680-431D-AB87-3075D7E1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2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619516-F771-4EBC-9B88-DF2629764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D1AF51-AF5C-4528-92B1-00E18D4C22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2AFB3F5-D0EA-4B2E-A91E-D04EC2A62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96094F1-6989-40C4-893A-D7D15FFB2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D800-F6DC-4157-BE99-521864E7511E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B7510EE-6274-4229-ACE3-8057B2C2E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C017D9C-A4A8-4981-9714-7A7CD01A4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720-6680-431D-AB87-3075D7E1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CE339B-F7C5-44DA-B3B5-E540782A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C4EF9DE-B096-4B26-A2AB-F91634554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3AF4680-3D45-4A93-A027-52F9EC985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7932B59-9ADD-45BA-8DFE-11D989F0A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5298B3A-CAD9-488A-9D83-E6B0BF5A6F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A419C6B-32A4-4DFE-B533-84E7B8A9B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D800-F6DC-4157-BE99-521864E7511E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147E37C-6E3C-428B-A7B2-5EBC9BFE6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246028C-549F-40BE-8AE8-5A1088AC1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720-6680-431D-AB87-3075D7E1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2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8B99BC-096F-443D-AB1B-7B1805223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52B4F9C-1EE1-42A8-916E-6AC9BED2D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D800-F6DC-4157-BE99-521864E7511E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1572D65-252E-4BEE-9E87-30549BAA2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8C3F275-611F-4428-A0EC-092A2D416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720-6680-431D-AB87-3075D7E1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5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558FF0B-3C60-4E0D-A43F-D78B9ACC1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D800-F6DC-4157-BE99-521864E7511E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5C696B4-B21B-4CFE-BF58-B7B1D5200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CBD67F7-BD3F-446A-AEF2-3529CF672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720-6680-431D-AB87-3075D7E1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5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C108E9-E62A-4E84-A559-5F301B98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FF40B4-1326-48B2-AD00-678A7E325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1F2CE69-863B-4D31-BEA6-BD6D6B933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F186953-87E2-4435-8134-6A88ED74C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D800-F6DC-4157-BE99-521864E7511E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354557F-49B2-45CB-9588-D3D94AB0B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72ECFB4-CE10-4175-AE81-55A8193D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720-6680-431D-AB87-3075D7E1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7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A8282C-9B4C-440C-BB20-FF1BE5091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1C1CAC4-CCDA-48C9-8D46-157C60A95E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9D635D5-BBAE-416D-8A5D-41AA6AEA4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E309DC9-E622-433C-A8E6-A312982BE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D800-F6DC-4157-BE99-521864E7511E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F622F8D-672B-46D5-B879-08C92033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D9E54E-3E64-4E5B-9BB6-4AFD35077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720-6680-431D-AB87-3075D7E1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82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7B2C8A-8071-4281-88E4-574B2C511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13E22D7-A81A-44DC-91A5-B00F2E3BB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91737E-3DAB-4621-9B4D-D7D5AC1E6B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CD800-F6DC-4157-BE99-521864E7511E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E308D7B-4261-4C24-A7B8-E4D48082D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90B5D6-1F8F-43F8-93A4-69508BDC6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18720-6680-431D-AB87-3075D7E1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0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jp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3.jpeg" Type="http://schemas.openxmlformats.org/officeDocument/2006/relationships/image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9.jpeg"/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12" Type="http://schemas.openxmlformats.org/officeDocument/2006/relationships/image" Target="../media/image28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7.jpeg"/><Relationship Id="rId5" Type="http://schemas.openxmlformats.org/officeDocument/2006/relationships/image" Target="../media/image22.jpeg"/><Relationship Id="rId10" Type="http://schemas.openxmlformats.org/officeDocument/2006/relationships/image" Target="../media/image26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4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B814717-E56A-429C-B9DC-828CA1C6E1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14">
            <a:extLst>
              <a:ext uri="{FF2B5EF4-FFF2-40B4-BE49-F238E27FC236}">
                <a16:creationId xmlns="" xmlns:a16="http://schemas.microsoft.com/office/drawing/2014/main" id="{1BE59E55-E6E7-4EF1-A8D1-9117DC4C8285}"/>
              </a:ext>
            </a:extLst>
          </p:cNvPr>
          <p:cNvSpPr txBox="1"/>
          <p:nvPr/>
        </p:nvSpPr>
        <p:spPr>
          <a:xfrm>
            <a:off x="371459" y="2237892"/>
            <a:ext cx="11449081" cy="27853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17500" b="1" i="0" u="none" strike="noStrike" kern="1200" cap="none" spc="0" baseline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096" dir="2700000">
                    <a:srgbClr val="ED7D31"/>
                  </a:outerShdw>
                </a:effectLst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US" sz="17500" b="1" i="0" u="none" strike="noStrike" kern="1200" cap="none" spc="0" baseline="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096" dir="2700000">
                  <a:srgbClr val="ED7D31"/>
                </a:outerShdw>
              </a:effectLst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170C5F2-2CC3-4D67-96EA-8BA6BE9E6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615" y="154917"/>
            <a:ext cx="2002782" cy="124821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5F98E746-B498-432F-B086-3BAFB788B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07" y="154917"/>
            <a:ext cx="1409474" cy="1576215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887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C686DDB-964A-4AC6-8855-DDBCC3EB1702}"/>
              </a:ext>
            </a:extLst>
          </p:cNvPr>
          <p:cNvSpPr/>
          <p:nvPr/>
        </p:nvSpPr>
        <p:spPr>
          <a:xfrm>
            <a:off x="5950631" y="1337428"/>
            <a:ext cx="6241365" cy="3529995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 w="73023" cap="flat">
            <a:solidFill>
              <a:srgbClr val="FF0000">
                <a:alpha val="39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="" xmlns:a16="http://schemas.microsoft.com/office/drawing/2014/main" id="{4B350C5D-58A5-4EFD-9AF3-00EAD712E302}"/>
              </a:ext>
            </a:extLst>
          </p:cNvPr>
          <p:cNvSpPr txBox="1"/>
          <p:nvPr/>
        </p:nvSpPr>
        <p:spPr>
          <a:xfrm>
            <a:off x="1913208" y="5005197"/>
            <a:ext cx="8440616" cy="1754322"/>
          </a:xfrm>
          <a:prstGeom prst="rect">
            <a:avLst/>
          </a:prstGeom>
          <a:solidFill>
            <a:srgbClr val="5B9BD5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600" b="0" i="0" u="none" strike="noStrike" kern="1200" cap="none" spc="0" baseline="0">
                <a:solidFill>
                  <a:srgbClr val="FFFF00"/>
                </a:solidFill>
                <a:uFillTx/>
                <a:latin typeface="NikoshBAN" pitchFamily="2"/>
                <a:ea typeface=""/>
                <a:cs typeface="NikoshBAN" pitchFamily="2"/>
              </a:rPr>
              <a:t>তোমরা প্রতিনিয়ত বিভিন্ন কারণে প্রযুক্তি ব্যবহার করছ।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600" b="0" i="0" u="none" strike="noStrike" kern="1200" cap="none" spc="0" baseline="0">
                <a:solidFill>
                  <a:srgbClr val="FFFFFF"/>
                </a:solidFill>
                <a:uFillTx/>
                <a:latin typeface="NikoshBAN" pitchFamily="2"/>
                <a:ea typeface=""/>
                <a:cs typeface="NikoshBAN" pitchFamily="2"/>
              </a:rPr>
              <a:t>দল-১</a:t>
            </a: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NikoshBAN" pitchFamily="2"/>
                <a:ea typeface=""/>
                <a:cs typeface="NikoshBAN" pitchFamily="2"/>
              </a:rPr>
              <a:t> ও ৩</a:t>
            </a:r>
            <a:r>
              <a:rPr lang="bn-BD" sz="3600" b="0" i="0" u="none" strike="noStrike" kern="1200" cap="none" spc="0" baseline="0">
                <a:solidFill>
                  <a:srgbClr val="FFFFFF"/>
                </a:solidFill>
                <a:uFillTx/>
                <a:latin typeface="NikoshBAN" pitchFamily="2"/>
                <a:ea typeface=""/>
                <a:cs typeface="NikoshBAN" pitchFamily="2"/>
              </a:rPr>
              <a:t>:</a:t>
            </a: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NikoshBAN" pitchFamily="2"/>
                <a:ea typeface=""/>
                <a:cs typeface="NikoshBAN" pitchFamily="2"/>
              </a:rPr>
              <a:t> প্রথম ছবি থেকে যোগাযোগ প্রযুক্তি গুলো লিখ।</a:t>
            </a:r>
            <a:endParaRPr lang="bn-IN" sz="3600" b="0" i="0" u="none" strike="noStrike" kern="1200" cap="none" spc="0" baseline="0">
              <a:solidFill>
                <a:srgbClr val="FFFFFF"/>
              </a:solidFill>
              <a:uFillTx/>
              <a:latin typeface="NikoshBAN" pitchFamily="2"/>
              <a:ea typeface=""/>
              <a:cs typeface="NikoshBAN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600" b="0" i="0" u="none" strike="noStrike" kern="1200" cap="none" spc="0" baseline="0">
                <a:solidFill>
                  <a:srgbClr val="00FFCC"/>
                </a:solidFill>
                <a:uFillTx/>
                <a:latin typeface="NikoshBAN" pitchFamily="2"/>
                <a:ea typeface=""/>
                <a:cs typeface="NikoshBAN" pitchFamily="2"/>
              </a:rPr>
              <a:t>দল-</a:t>
            </a:r>
            <a:r>
              <a:rPr lang="en-US" sz="3600" b="0" i="0" u="none" strike="noStrike" kern="1200" cap="none" spc="0" baseline="0">
                <a:solidFill>
                  <a:srgbClr val="00FFCC"/>
                </a:solidFill>
                <a:uFillTx/>
                <a:latin typeface="NikoshBAN" pitchFamily="2"/>
                <a:ea typeface=""/>
                <a:cs typeface="NikoshBAN" pitchFamily="2"/>
              </a:rPr>
              <a:t>২ ও ৪</a:t>
            </a:r>
            <a:r>
              <a:rPr lang="bn-BD" sz="3600" b="0" i="0" u="none" strike="noStrike" kern="1200" cap="none" spc="0" baseline="0">
                <a:solidFill>
                  <a:srgbClr val="00FFCC"/>
                </a:solidFill>
                <a:uFillTx/>
                <a:latin typeface="NikoshBAN" pitchFamily="2"/>
                <a:ea typeface=""/>
                <a:cs typeface="NikoshBAN" pitchFamily="2"/>
              </a:rPr>
              <a:t>:</a:t>
            </a:r>
            <a:r>
              <a:rPr lang="en-US" sz="3600" b="0" i="0" u="none" strike="noStrike" kern="1200" cap="none" spc="0" baseline="0">
                <a:solidFill>
                  <a:srgbClr val="00FFCC"/>
                </a:solidFill>
                <a:uFillTx/>
                <a:latin typeface="NikoshBAN" pitchFamily="2"/>
                <a:ea typeface=""/>
                <a:cs typeface="NikoshBAN" pitchFamily="2"/>
              </a:rPr>
              <a:t> দ্বিতীয় ছবি থেকে শিক্ষা প্রযুক্তি গুলো লিখ।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="" xmlns:a16="http://schemas.microsoft.com/office/drawing/2014/main" id="{E352F89B-CA90-4E05-ACEF-15E27A61A087}"/>
              </a:ext>
            </a:extLst>
          </p:cNvPr>
          <p:cNvSpPr txBox="1"/>
          <p:nvPr/>
        </p:nvSpPr>
        <p:spPr>
          <a:xfrm>
            <a:off x="1498793" y="-4443"/>
            <a:ext cx="2110151" cy="1323438"/>
          </a:xfrm>
          <a:prstGeom prst="rect">
            <a:avLst/>
          </a:prstGeom>
          <a:solidFill>
            <a:srgbClr val="FFE699"/>
          </a:solidFill>
          <a:ln w="6345" cap="flat">
            <a:solidFill>
              <a:srgbClr val="ED7D31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0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  <a:ea typeface=""/>
                <a:cs typeface="Vrinda" pitchFamily="34"/>
              </a:rPr>
              <a:t>দলীয় কাজ</a:t>
            </a:r>
            <a:endParaRPr lang="en-US" sz="4000" b="0" i="0" u="none" strike="noStrike" kern="1200" cap="none" spc="0" baseline="0">
              <a:solidFill>
                <a:srgbClr val="FF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="" xmlns:a16="http://schemas.microsoft.com/office/drawing/2014/main" id="{07A22261-1210-40A9-80E6-282E0071817A}"/>
              </a:ext>
            </a:extLst>
          </p:cNvPr>
          <p:cNvSpPr txBox="1"/>
          <p:nvPr/>
        </p:nvSpPr>
        <p:spPr>
          <a:xfrm>
            <a:off x="8587743" y="13981"/>
            <a:ext cx="1943694" cy="1323438"/>
          </a:xfrm>
          <a:prstGeom prst="rect">
            <a:avLst/>
          </a:prstGeom>
          <a:solidFill>
            <a:srgbClr val="FFE699"/>
          </a:solidFill>
          <a:ln w="6345" cap="flat">
            <a:solidFill>
              <a:srgbClr val="ED7D31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0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  <a:ea typeface=""/>
                <a:cs typeface="Vrinda" pitchFamily="34"/>
              </a:rPr>
              <a:t>সময়: ৫ মিনিট</a:t>
            </a:r>
            <a:endParaRPr lang="en-US" sz="4000" b="0" i="0" u="none" strike="noStrike" kern="1200" cap="none" spc="0" baseline="0">
              <a:solidFill>
                <a:srgbClr val="FF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EB63B8FD-9231-4DE2-ABD3-2ED7FE059DDC}"/>
              </a:ext>
            </a:extLst>
          </p:cNvPr>
          <p:cNvSpPr/>
          <p:nvPr/>
        </p:nvSpPr>
        <p:spPr>
          <a:xfrm>
            <a:off x="0" y="1337419"/>
            <a:ext cx="5950631" cy="3529995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 w="73023" cap="flat">
            <a:solidFill>
              <a:srgbClr val="FF0000">
                <a:alpha val="39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60B8E068-A0CE-44B9-9CEE-8BBD75D53199}"/>
              </a:ext>
            </a:extLst>
          </p:cNvPr>
          <p:cNvSpPr/>
          <p:nvPr/>
        </p:nvSpPr>
        <p:spPr>
          <a:xfrm>
            <a:off x="4719712" y="-37563"/>
            <a:ext cx="2461848" cy="138968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57D515E-9B37-4759-8F47-CC7FDEDA63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7">
            <a:extLst>
              <a:ext uri="{FF2B5EF4-FFF2-40B4-BE49-F238E27FC236}">
                <a16:creationId xmlns="" xmlns:a16="http://schemas.microsoft.com/office/drawing/2014/main" id="{6CE7232A-8BB4-469C-8CD7-5FF78316091D}"/>
              </a:ext>
            </a:extLst>
          </p:cNvPr>
          <p:cNvSpPr txBox="1"/>
          <p:nvPr/>
        </p:nvSpPr>
        <p:spPr>
          <a:xfrm>
            <a:off x="2065607" y="5157597"/>
            <a:ext cx="8618229" cy="1754326"/>
          </a:xfrm>
          <a:prstGeom prst="rect">
            <a:avLst/>
          </a:prstGeom>
          <a:solidFill>
            <a:srgbClr val="5B9BD5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600" b="0" i="0" u="none" strike="noStrike" kern="1200" cap="none" spc="0" baseline="0" dirty="0">
                <a:solidFill>
                  <a:srgbClr val="FFFF00"/>
                </a:solidFill>
                <a:uFillTx/>
                <a:latin typeface="NikoshBAN" pitchFamily="2"/>
                <a:ea typeface=""/>
                <a:cs typeface="NikoshBAN" pitchFamily="2"/>
              </a:rPr>
              <a:t>তোমরা প্রতিনিয়ত বিভিন্ন কারণে </a:t>
            </a:r>
            <a:r>
              <a:rPr lang="bn-IN" sz="3600" b="0" i="0" u="none" strike="noStrike" kern="1200" cap="none" spc="0" baseline="0" dirty="0">
                <a:solidFill>
                  <a:srgbClr val="FFFF00"/>
                </a:solidFill>
                <a:uFillTx/>
                <a:latin typeface="NikoshBAN" pitchFamily="2"/>
                <a:ea typeface=""/>
                <a:cs typeface="NikoshBAN" pitchFamily="2"/>
              </a:rPr>
              <a:t>পানির</a:t>
            </a:r>
            <a:r>
              <a:rPr lang="bn-BD" sz="3600" b="0" i="0" u="none" strike="noStrike" kern="1200" cap="none" spc="0" baseline="0" dirty="0">
                <a:solidFill>
                  <a:srgbClr val="FFFF00"/>
                </a:solidFill>
                <a:uFillTx/>
                <a:latin typeface="NikoshBAN" pitchFamily="2"/>
                <a:ea typeface=""/>
                <a:cs typeface="NikoshBAN" pitchFamily="2"/>
              </a:rPr>
              <a:t> ব্যবহার করছ।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600" b="0" i="0" u="none" strike="noStrike" kern="1200" cap="none" spc="0" baseline="0" dirty="0">
                <a:solidFill>
                  <a:srgbClr val="FFFFFF"/>
                </a:solidFill>
                <a:uFillTx/>
                <a:latin typeface="NikoshBAN" pitchFamily="2"/>
                <a:ea typeface=""/>
                <a:cs typeface="NikoshBAN" pitchFamily="2"/>
              </a:rPr>
              <a:t>দল-১</a:t>
            </a:r>
            <a:r>
              <a:rPr lang="en-US" sz="3600" b="0" i="0" u="none" strike="noStrike" kern="1200" cap="none" spc="0" baseline="0" dirty="0">
                <a:solidFill>
                  <a:srgbClr val="FFFFFF"/>
                </a:solidFill>
                <a:uFillTx/>
                <a:latin typeface="NikoshBAN" pitchFamily="2"/>
                <a:ea typeface=""/>
                <a:cs typeface="NikoshBAN" pitchFamily="2"/>
              </a:rPr>
              <a:t> </a:t>
            </a:r>
            <a:r>
              <a:rPr lang="bn-BD" sz="3600" b="0" i="0" u="none" strike="noStrike" kern="1200" cap="none" spc="0" baseline="0" dirty="0">
                <a:solidFill>
                  <a:srgbClr val="FFFFFF"/>
                </a:solidFill>
                <a:uFillTx/>
                <a:latin typeface="NikoshBAN" pitchFamily="2"/>
                <a:ea typeface=""/>
                <a:cs typeface="NikoshBAN" pitchFamily="2"/>
              </a:rPr>
              <a:t>:</a:t>
            </a:r>
            <a:r>
              <a:rPr lang="en-US" sz="3600" b="0" i="0" u="none" strike="noStrike" kern="1200" cap="none" spc="0" baseline="0" dirty="0">
                <a:solidFill>
                  <a:srgbClr val="FFFFFF"/>
                </a:solidFill>
                <a:uFillTx/>
                <a:latin typeface="NikoshBAN" pitchFamily="2"/>
                <a:ea typeface=""/>
                <a:cs typeface="NikoshBAN" pitchFamily="2"/>
              </a:rPr>
              <a:t> </a:t>
            </a:r>
            <a:r>
              <a:rPr lang="bn-IN" sz="3600" dirty="0">
                <a:solidFill>
                  <a:srgbClr val="FFFFFF"/>
                </a:solidFill>
                <a:latin typeface="NikoshBAN" pitchFamily="2"/>
                <a:ea typeface=""/>
                <a:cs typeface="NikoshBAN" pitchFamily="2"/>
              </a:rPr>
              <a:t>উপরের ছবি থেকে পানির প্রাকৃতিক উৎস </a:t>
            </a:r>
            <a:r>
              <a:rPr lang="en-US" sz="3600" b="0" i="0" u="none" strike="noStrike" kern="1200" cap="none" spc="0" baseline="0" dirty="0" err="1">
                <a:solidFill>
                  <a:srgbClr val="FFFFFF"/>
                </a:solidFill>
                <a:uFillTx/>
                <a:latin typeface="NikoshBAN" pitchFamily="2"/>
                <a:ea typeface=""/>
                <a:cs typeface="NikoshBAN" pitchFamily="2"/>
              </a:rPr>
              <a:t>গুলো</a:t>
            </a:r>
            <a:r>
              <a:rPr lang="en-US" sz="3600" b="0" i="0" u="none" strike="noStrike" kern="1200" cap="none" spc="0" baseline="0" dirty="0">
                <a:solidFill>
                  <a:srgbClr val="FFFFFF"/>
                </a:solidFill>
                <a:uFillTx/>
                <a:latin typeface="NikoshBAN" pitchFamily="2"/>
                <a:ea typeface=""/>
                <a:cs typeface="NikoshBAN" pitchFamily="2"/>
              </a:rPr>
              <a:t> </a:t>
            </a:r>
            <a:r>
              <a:rPr lang="en-US" sz="3600" b="0" i="0" u="none" strike="noStrike" kern="1200" cap="none" spc="0" baseline="0" dirty="0" err="1">
                <a:solidFill>
                  <a:srgbClr val="FFFFFF"/>
                </a:solidFill>
                <a:uFillTx/>
                <a:latin typeface="NikoshBAN" pitchFamily="2"/>
                <a:ea typeface=""/>
                <a:cs typeface="NikoshBAN" pitchFamily="2"/>
              </a:rPr>
              <a:t>লিখ</a:t>
            </a:r>
            <a:r>
              <a:rPr lang="en-US" sz="3600" b="0" i="0" u="none" strike="noStrike" kern="1200" cap="none" spc="0" baseline="0" dirty="0">
                <a:solidFill>
                  <a:srgbClr val="FFFFFF"/>
                </a:solidFill>
                <a:uFillTx/>
                <a:latin typeface="NikoshBAN" pitchFamily="2"/>
                <a:ea typeface=""/>
                <a:cs typeface="NikoshBAN" pitchFamily="2"/>
              </a:rPr>
              <a:t>।</a:t>
            </a:r>
            <a:endParaRPr lang="bn-IN" sz="3600" b="0" i="0" u="none" strike="noStrike" kern="1200" cap="none" spc="0" baseline="0" dirty="0">
              <a:solidFill>
                <a:srgbClr val="FFFFFF"/>
              </a:solidFill>
              <a:uFillTx/>
              <a:latin typeface="NikoshBAN" pitchFamily="2"/>
              <a:ea typeface=""/>
              <a:cs typeface="NikoshBAN" pitchFamily="2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600" b="0" i="0" u="none" strike="noStrike" kern="1200" cap="none" spc="0" baseline="0" dirty="0">
                <a:solidFill>
                  <a:srgbClr val="00FFCC"/>
                </a:solidFill>
                <a:uFillTx/>
                <a:latin typeface="NikoshBAN" pitchFamily="2"/>
                <a:ea typeface=""/>
                <a:cs typeface="NikoshBAN" pitchFamily="2"/>
              </a:rPr>
              <a:t>দল-</a:t>
            </a:r>
            <a:r>
              <a:rPr lang="en-US" sz="3600" b="0" i="0" u="none" strike="noStrike" kern="1200" cap="none" spc="0" baseline="0" dirty="0">
                <a:solidFill>
                  <a:srgbClr val="00FFCC"/>
                </a:solidFill>
                <a:uFillTx/>
                <a:latin typeface="NikoshBAN" pitchFamily="2"/>
                <a:ea typeface=""/>
                <a:cs typeface="NikoshBAN" pitchFamily="2"/>
              </a:rPr>
              <a:t>২ </a:t>
            </a:r>
            <a:r>
              <a:rPr lang="bn-BD" sz="3600" b="0" i="0" u="none" strike="noStrike" kern="1200" cap="none" spc="0" baseline="0" dirty="0">
                <a:solidFill>
                  <a:srgbClr val="00FFCC"/>
                </a:solidFill>
                <a:uFillTx/>
                <a:latin typeface="NikoshBAN" pitchFamily="2"/>
                <a:ea typeface=""/>
                <a:cs typeface="NikoshBAN" pitchFamily="2"/>
              </a:rPr>
              <a:t>:</a:t>
            </a:r>
            <a:r>
              <a:rPr lang="en-US" sz="3600" b="0" i="0" u="none" strike="noStrike" kern="1200" cap="none" spc="0" baseline="0" dirty="0">
                <a:solidFill>
                  <a:srgbClr val="00FFCC"/>
                </a:solidFill>
                <a:uFillTx/>
                <a:latin typeface="NikoshBAN" pitchFamily="2"/>
                <a:ea typeface=""/>
                <a:cs typeface="NikoshBAN" pitchFamily="2"/>
              </a:rPr>
              <a:t> </a:t>
            </a:r>
            <a:r>
              <a:rPr lang="bn-IN" sz="3600" dirty="0">
                <a:solidFill>
                  <a:srgbClr val="FFFFFF"/>
                </a:solidFill>
                <a:latin typeface="NikoshBAN" pitchFamily="2"/>
                <a:ea typeface=""/>
                <a:cs typeface="NikoshBAN" pitchFamily="2"/>
              </a:rPr>
              <a:t>উপরের ছবি থেকে পানির কৃত্রিম উৎস </a:t>
            </a:r>
            <a:r>
              <a:rPr lang="en-US" sz="3600" dirty="0" err="1">
                <a:solidFill>
                  <a:srgbClr val="FFFFFF"/>
                </a:solidFill>
                <a:latin typeface="NikoshBAN" pitchFamily="2"/>
                <a:ea typeface=""/>
                <a:cs typeface="NikoshBAN" pitchFamily="2"/>
              </a:rPr>
              <a:t>গুলো</a:t>
            </a:r>
            <a:r>
              <a:rPr lang="en-US" sz="3600" dirty="0">
                <a:solidFill>
                  <a:srgbClr val="FFFFFF"/>
                </a:solidFill>
                <a:latin typeface="NikoshBAN" pitchFamily="2"/>
                <a:ea typeface=""/>
                <a:cs typeface="NikoshBAN" pitchFamily="2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BAN" pitchFamily="2"/>
                <a:ea typeface=""/>
                <a:cs typeface="NikoshBAN" pitchFamily="2"/>
              </a:rPr>
              <a:t>লিখ</a:t>
            </a:r>
            <a:r>
              <a:rPr lang="en-US" sz="3600" dirty="0">
                <a:solidFill>
                  <a:srgbClr val="FFFFFF"/>
                </a:solidFill>
                <a:latin typeface="NikoshBAN" pitchFamily="2"/>
                <a:ea typeface=""/>
                <a:cs typeface="NikoshBAN" pitchFamily="2"/>
              </a:rPr>
              <a:t>।</a:t>
            </a:r>
            <a:endParaRPr lang="bn-IN" sz="3600" dirty="0">
              <a:solidFill>
                <a:srgbClr val="FFFFFF"/>
              </a:solidFill>
              <a:latin typeface="NikoshBAN" pitchFamily="2"/>
              <a:ea typeface=""/>
              <a:cs typeface="NikoshBAN" pitchFamily="2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="" xmlns:a16="http://schemas.microsoft.com/office/drawing/2014/main" id="{8BC927E5-3327-4982-902A-89CFF74D7D4F}"/>
              </a:ext>
            </a:extLst>
          </p:cNvPr>
          <p:cNvSpPr txBox="1"/>
          <p:nvPr/>
        </p:nvSpPr>
        <p:spPr>
          <a:xfrm>
            <a:off x="1651193" y="147957"/>
            <a:ext cx="2110151" cy="1323438"/>
          </a:xfrm>
          <a:prstGeom prst="rect">
            <a:avLst/>
          </a:prstGeom>
          <a:solidFill>
            <a:srgbClr val="FFE699"/>
          </a:solidFill>
          <a:ln w="6345" cap="flat">
            <a:solidFill>
              <a:srgbClr val="ED7D31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000" b="0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  <a:ea typeface=""/>
                <a:cs typeface="Vrinda" pitchFamily="34"/>
              </a:rPr>
              <a:t>দলীয় কাজ</a:t>
            </a:r>
            <a:endParaRPr lang="en-US" sz="4000" b="0" i="0" u="none" strike="noStrike" kern="1200" cap="none" spc="0" baseline="0" dirty="0">
              <a:solidFill>
                <a:srgbClr val="FF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F76604-B06E-4A1D-B078-CAF3FA2347C5}"/>
              </a:ext>
            </a:extLst>
          </p:cNvPr>
          <p:cNvSpPr txBox="1"/>
          <p:nvPr/>
        </p:nvSpPr>
        <p:spPr>
          <a:xfrm>
            <a:off x="8740143" y="166381"/>
            <a:ext cx="1943694" cy="1323438"/>
          </a:xfrm>
          <a:prstGeom prst="rect">
            <a:avLst/>
          </a:prstGeom>
          <a:solidFill>
            <a:srgbClr val="FFE699"/>
          </a:solidFill>
          <a:ln w="6345" cap="flat">
            <a:solidFill>
              <a:srgbClr val="ED7D31"/>
            </a:solidFill>
            <a:prstDash val="solid"/>
            <a:miter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0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  <a:ea typeface=""/>
                <a:cs typeface="Vrinda" pitchFamily="34"/>
              </a:rPr>
              <a:t>সময়: ৫ মিনিট</a:t>
            </a:r>
            <a:endParaRPr lang="en-US" sz="4000" b="0" i="0" u="none" strike="noStrike" kern="1200" cap="none" spc="0" baseline="0">
              <a:solidFill>
                <a:srgbClr val="FF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14" name="Oval 6">
            <a:extLst>
              <a:ext uri="{FF2B5EF4-FFF2-40B4-BE49-F238E27FC236}">
                <a16:creationId xmlns="" xmlns:a16="http://schemas.microsoft.com/office/drawing/2014/main" id="{56C3593A-7E25-4716-92DF-D363C0D13440}"/>
              </a:ext>
            </a:extLst>
          </p:cNvPr>
          <p:cNvSpPr/>
          <p:nvPr/>
        </p:nvSpPr>
        <p:spPr>
          <a:xfrm>
            <a:off x="4872112" y="114837"/>
            <a:ext cx="2461848" cy="138968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pic>
        <p:nvPicPr>
          <p:cNvPr id="15" name="Picture 6" descr="Image result for rain water">
            <a:extLst>
              <a:ext uri="{FF2B5EF4-FFF2-40B4-BE49-F238E27FC236}">
                <a16:creationId xmlns="" xmlns:a16="http://schemas.microsoft.com/office/drawing/2014/main" id="{A09B0B95-56E0-4A05-82F0-14C474819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88" y="1570139"/>
            <a:ext cx="2801227" cy="1674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" name="Picture 8" descr="Image result for à¦¸à¦¾à¦à¦°">
            <a:extLst>
              <a:ext uri="{FF2B5EF4-FFF2-40B4-BE49-F238E27FC236}">
                <a16:creationId xmlns="" xmlns:a16="http://schemas.microsoft.com/office/drawing/2014/main" id="{AFFA1D1E-4ACF-4C93-8590-08167DB84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500" y="1595575"/>
            <a:ext cx="2938556" cy="1674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pond water">
            <a:extLst>
              <a:ext uri="{FF2B5EF4-FFF2-40B4-BE49-F238E27FC236}">
                <a16:creationId xmlns="" xmlns:a16="http://schemas.microsoft.com/office/drawing/2014/main" id="{B06BA9CB-3856-40BB-A62B-499288125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336" y="1595575"/>
            <a:ext cx="2919191" cy="1693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tubewell">
            <a:extLst>
              <a:ext uri="{FF2B5EF4-FFF2-40B4-BE49-F238E27FC236}">
                <a16:creationId xmlns="" xmlns:a16="http://schemas.microsoft.com/office/drawing/2014/main" id="{1ED0F753-BF70-4A54-A754-804051810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00" y="1595575"/>
            <a:ext cx="2938556" cy="171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à¦¨à¦¦à§">
            <a:extLst>
              <a:ext uri="{FF2B5EF4-FFF2-40B4-BE49-F238E27FC236}">
                <a16:creationId xmlns="" xmlns:a16="http://schemas.microsoft.com/office/drawing/2014/main" id="{58C1E05F-4071-4E51-B859-2023C5304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88" y="3325777"/>
            <a:ext cx="2801227" cy="175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 result for à¦à¦°à§à¦£à¦¾">
            <a:extLst>
              <a:ext uri="{FF2B5EF4-FFF2-40B4-BE49-F238E27FC236}">
                <a16:creationId xmlns="" xmlns:a16="http://schemas.microsoft.com/office/drawing/2014/main" id="{E3C6BD7D-5086-49F4-84B8-A26BA2D74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471" y="3331071"/>
            <a:ext cx="2917586" cy="172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à¦à§à§à¦¾">
            <a:extLst>
              <a:ext uri="{FF2B5EF4-FFF2-40B4-BE49-F238E27FC236}">
                <a16:creationId xmlns="" xmlns:a16="http://schemas.microsoft.com/office/drawing/2014/main" id="{B311351F-727B-4260-9E65-7981E93A6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260" y="3368761"/>
            <a:ext cx="2938556" cy="169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Image result for à¦à¦¾à¦² à¦à¦¨à¦¨">
            <a:extLst>
              <a:ext uri="{FF2B5EF4-FFF2-40B4-BE49-F238E27FC236}">
                <a16:creationId xmlns="" xmlns:a16="http://schemas.microsoft.com/office/drawing/2014/main" id="{FF7D5A17-80CF-408E-A783-BFE97045A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020" y="3368761"/>
            <a:ext cx="2846068" cy="169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>
            <a:extLst>
              <a:ext uri="{FF2B5EF4-FFF2-40B4-BE49-F238E27FC236}">
                <a16:creationId xmlns="" xmlns:a16="http://schemas.microsoft.com/office/drawing/2014/main" id="{E6F5D0D3-BEEF-4B24-9FBA-663404C89307}"/>
              </a:ext>
            </a:extLst>
          </p:cNvPr>
          <p:cNvSpPr/>
          <p:nvPr/>
        </p:nvSpPr>
        <p:spPr>
          <a:xfrm>
            <a:off x="68885" y="1414575"/>
            <a:ext cx="471540" cy="44152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500" b="1" dirty="0"/>
              <a:t>১</a:t>
            </a:r>
            <a:endParaRPr lang="en-US" sz="2500" b="1" dirty="0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3DC830FB-0F8F-4D29-8191-8B39514B8C2F}"/>
              </a:ext>
            </a:extLst>
          </p:cNvPr>
          <p:cNvSpPr/>
          <p:nvPr/>
        </p:nvSpPr>
        <p:spPr>
          <a:xfrm>
            <a:off x="9079316" y="3270280"/>
            <a:ext cx="471540" cy="44152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500" b="1" dirty="0"/>
              <a:t>৮</a:t>
            </a:r>
            <a:endParaRPr lang="en-US" sz="2500" b="1" dirty="0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3109C228-ADCD-4187-A1BD-CF40BE193B74}"/>
              </a:ext>
            </a:extLst>
          </p:cNvPr>
          <p:cNvSpPr/>
          <p:nvPr/>
        </p:nvSpPr>
        <p:spPr>
          <a:xfrm>
            <a:off x="5997240" y="3270280"/>
            <a:ext cx="471540" cy="44152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500" b="1" dirty="0"/>
              <a:t>৭</a:t>
            </a:r>
            <a:endParaRPr lang="en-US" sz="2500" b="1" dirty="0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5016F5A6-E367-414B-9017-0BA2D69C560B}"/>
              </a:ext>
            </a:extLst>
          </p:cNvPr>
          <p:cNvSpPr/>
          <p:nvPr/>
        </p:nvSpPr>
        <p:spPr>
          <a:xfrm>
            <a:off x="2997049" y="3235558"/>
            <a:ext cx="471540" cy="44152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500" b="1" dirty="0"/>
              <a:t>৬</a:t>
            </a:r>
            <a:endParaRPr lang="en-US" sz="2500" b="1" dirty="0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F6755D60-61F1-4700-80DD-AD6FA99E8B3E}"/>
              </a:ext>
            </a:extLst>
          </p:cNvPr>
          <p:cNvSpPr/>
          <p:nvPr/>
        </p:nvSpPr>
        <p:spPr>
          <a:xfrm>
            <a:off x="91308" y="3235558"/>
            <a:ext cx="471540" cy="44152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500" b="1" dirty="0"/>
              <a:t>৫</a:t>
            </a:r>
            <a:endParaRPr lang="en-US" sz="2500" b="1" dirty="0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80808D61-BB98-4358-B2D2-98684D86EC23}"/>
              </a:ext>
            </a:extLst>
          </p:cNvPr>
          <p:cNvSpPr/>
          <p:nvPr/>
        </p:nvSpPr>
        <p:spPr>
          <a:xfrm>
            <a:off x="9065978" y="1441158"/>
            <a:ext cx="471540" cy="44152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500" b="1" dirty="0"/>
              <a:t>৪</a:t>
            </a:r>
            <a:endParaRPr lang="en-US" sz="2500" b="1" dirty="0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AF2FB7F7-171D-45B3-9C94-17064F822897}"/>
              </a:ext>
            </a:extLst>
          </p:cNvPr>
          <p:cNvSpPr/>
          <p:nvPr/>
        </p:nvSpPr>
        <p:spPr>
          <a:xfrm>
            <a:off x="6005601" y="1484165"/>
            <a:ext cx="471540" cy="44152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500" b="1" dirty="0"/>
              <a:t>৩</a:t>
            </a:r>
            <a:endParaRPr lang="en-US" sz="2500" b="1" dirty="0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DFD830C1-B6EE-49D5-9B77-C78C8DBF8DAD}"/>
              </a:ext>
            </a:extLst>
          </p:cNvPr>
          <p:cNvSpPr/>
          <p:nvPr/>
        </p:nvSpPr>
        <p:spPr>
          <a:xfrm>
            <a:off x="2964045" y="1474559"/>
            <a:ext cx="471540" cy="44152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500" b="1" dirty="0"/>
              <a:t>২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401730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>
                                      <p:cBhvr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>
                                      <p:cBhvr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 animBg="1"/>
      <p:bldP spid="11" grpId="0" animBg="1"/>
      <p:bldP spid="1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903743E-E4E4-41C6-9A8E-63041797739A}"/>
              </a:ext>
            </a:extLst>
          </p:cNvPr>
          <p:cNvSpPr txBox="1"/>
          <p:nvPr/>
        </p:nvSpPr>
        <p:spPr>
          <a:xfrm>
            <a:off x="618975" y="534567"/>
            <a:ext cx="10832796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000" i="0" u="none" strike="noStrike" kern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Calibri"/>
                <a:ea typeface=""/>
                <a:cs typeface="Vrinda" pitchFamily="34"/>
              </a:rPr>
              <a:t>পাঠ বইয়ের সাথে শিক্ষার্থীদের সংযোগ: পৃষ্ঠা ২২-২৩</a:t>
            </a:r>
            <a:endParaRPr lang="en-US" sz="4000" i="0" u="none" strike="noStrike" kern="120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Calibri"/>
              <a:ea typeface=""/>
              <a:cs typeface="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980793DC-8717-4B92-902D-AB4CFEFDCAF1}"/>
              </a:ext>
            </a:extLst>
          </p:cNvPr>
          <p:cNvSpPr/>
          <p:nvPr/>
        </p:nvSpPr>
        <p:spPr>
          <a:xfrm>
            <a:off x="7146383" y="2227194"/>
            <a:ext cx="4586063" cy="294366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BB541B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600" b="1" kern="0" dirty="0">
                <a:solidFill>
                  <a:srgbClr val="FFFFFF"/>
                </a:solidFill>
                <a:latin typeface="BrahmaputraMJ" pitchFamily="2" charset="0"/>
                <a:ea typeface=""/>
                <a:cs typeface="BrahmaputraMJ" pitchFamily="2" charset="0"/>
              </a:rPr>
              <a:t>m</a:t>
            </a:r>
            <a:r>
              <a:rPr lang="en-US" sz="6600" b="1" kern="0" dirty="0" smtClean="0">
                <a:solidFill>
                  <a:srgbClr val="FFFFFF"/>
                </a:solidFill>
                <a:latin typeface="BrahmaputraMJ" pitchFamily="2" charset="0"/>
                <a:ea typeface=""/>
                <a:cs typeface="BrahmaputraMJ" pitchFamily="2" charset="0"/>
              </a:rPr>
              <a:t>vi </a:t>
            </a:r>
            <a:r>
              <a:rPr lang="en-US" sz="6600" b="1" kern="0" dirty="0" err="1" smtClean="0">
                <a:solidFill>
                  <a:srgbClr val="FFFFFF"/>
                </a:solidFill>
                <a:latin typeface="BrahmaputraMJ" pitchFamily="2" charset="0"/>
                <a:ea typeface=""/>
                <a:cs typeface="BrahmaputraMJ" pitchFamily="2" charset="0"/>
              </a:rPr>
              <a:t>ms‡ÿc</a:t>
            </a:r>
            <a:r>
              <a:rPr lang="en-US" sz="6600" b="1" kern="0" dirty="0" smtClean="0">
                <a:solidFill>
                  <a:srgbClr val="FFFFFF"/>
                </a:solidFill>
                <a:latin typeface="BrahmaputraMJ" pitchFamily="2" charset="0"/>
                <a:ea typeface=""/>
                <a:cs typeface="BrahmaputraMJ" pitchFamily="2" charset="0"/>
              </a:rPr>
              <a:t> </a:t>
            </a:r>
            <a:r>
              <a:rPr lang="en-US" sz="6600" b="1" kern="0" dirty="0" err="1" smtClean="0">
                <a:solidFill>
                  <a:srgbClr val="FFFFFF"/>
                </a:solidFill>
                <a:latin typeface="BrahmaputraMJ" pitchFamily="2" charset="0"/>
                <a:ea typeface=""/>
                <a:cs typeface="BrahmaputraMJ" pitchFamily="2" charset="0"/>
              </a:rPr>
              <a:t>cov</a:t>
            </a:r>
            <a:endParaRPr lang="en-US" sz="6600" b="1" i="0" u="none" strike="noStrike" kern="1200" cap="none" spc="0" baseline="0" dirty="0">
              <a:solidFill>
                <a:srgbClr val="FFFFFF"/>
              </a:solidFill>
              <a:uFillTx/>
              <a:latin typeface="BrahmaputraMJ" pitchFamily="2" charset="0"/>
              <a:ea typeface=""/>
              <a:cs typeface="BrahmaputraMJ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CBD33B0-7869-438C-B1AE-249828B6166D}"/>
              </a:ext>
            </a:extLst>
          </p:cNvPr>
          <p:cNvSpPr txBox="1"/>
          <p:nvPr/>
        </p:nvSpPr>
        <p:spPr>
          <a:xfrm>
            <a:off x="8419511" y="5373846"/>
            <a:ext cx="2039816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Vrinda" pitchFamily="34"/>
              </a:rPr>
              <a:t>মূল্যায়ন</a:t>
            </a:r>
            <a:endParaRPr lang="en-US" sz="4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F7E991B-2F69-434E-8E3A-F8CFD4F442EF}"/>
              </a:ext>
            </a:extLst>
          </p:cNvPr>
          <p:cNvSpPr/>
          <p:nvPr/>
        </p:nvSpPr>
        <p:spPr>
          <a:xfrm>
            <a:off x="895656" y="1777016"/>
            <a:ext cx="5753668" cy="3629678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 w="12701" cap="flat">
            <a:solidFill>
              <a:srgbClr val="41719C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86601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0201F41E-4565-4C2A-85E7-37CB6D8807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053585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1898F6F-281B-4B35-BF65-926ADEB6A76D}"/>
              </a:ext>
            </a:extLst>
          </p:cNvPr>
          <p:cNvSpPr txBox="1"/>
          <p:nvPr/>
        </p:nvSpPr>
        <p:spPr>
          <a:xfrm>
            <a:off x="2075543" y="1059543"/>
            <a:ext cx="783771" cy="830997"/>
          </a:xfrm>
          <a:prstGeom prst="rect">
            <a:avLst/>
          </a:prstGeom>
          <a:gradFill>
            <a:gsLst>
              <a:gs pos="25000">
                <a:srgbClr val="92D050"/>
              </a:gs>
              <a:gs pos="100000">
                <a:schemeClr val="bg1">
                  <a:shade val="64000"/>
                  <a:lumMod val="88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F82477B-5572-402E-A925-2ED3CC98C1CC}"/>
              </a:ext>
            </a:extLst>
          </p:cNvPr>
          <p:cNvSpPr txBox="1"/>
          <p:nvPr/>
        </p:nvSpPr>
        <p:spPr>
          <a:xfrm>
            <a:off x="4942115" y="1059543"/>
            <a:ext cx="783771" cy="830997"/>
          </a:xfrm>
          <a:prstGeom prst="rect">
            <a:avLst/>
          </a:prstGeom>
          <a:gradFill>
            <a:gsLst>
              <a:gs pos="25000">
                <a:srgbClr val="92D050"/>
              </a:gs>
              <a:gs pos="100000">
                <a:schemeClr val="bg1">
                  <a:shade val="64000"/>
                  <a:lumMod val="88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D26677-6D02-42AC-89CE-DBFADEE040D2}"/>
              </a:ext>
            </a:extLst>
          </p:cNvPr>
          <p:cNvSpPr txBox="1"/>
          <p:nvPr/>
        </p:nvSpPr>
        <p:spPr>
          <a:xfrm>
            <a:off x="7808687" y="1059542"/>
            <a:ext cx="783771" cy="830997"/>
          </a:xfrm>
          <a:prstGeom prst="rect">
            <a:avLst/>
          </a:prstGeom>
          <a:gradFill>
            <a:gsLst>
              <a:gs pos="25000">
                <a:srgbClr val="92D050"/>
              </a:gs>
              <a:gs pos="100000">
                <a:schemeClr val="bg1">
                  <a:shade val="64000"/>
                  <a:lumMod val="88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596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lated image">
            <a:extLst>
              <a:ext uri="{FF2B5EF4-FFF2-40B4-BE49-F238E27FC236}">
                <a16:creationId xmlns="" xmlns:a16="http://schemas.microsoft.com/office/drawing/2014/main" id="{9080025E-A86A-42B5-A1AE-00AC5DE12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7">
            <a:extLst>
              <a:ext uri="{FF2B5EF4-FFF2-40B4-BE49-F238E27FC236}">
                <a16:creationId xmlns="" xmlns:a16="http://schemas.microsoft.com/office/drawing/2014/main" id="{F2B83AB7-AB1E-49D3-AB54-C43625B1D4F9}"/>
              </a:ext>
            </a:extLst>
          </p:cNvPr>
          <p:cNvGrpSpPr/>
          <p:nvPr/>
        </p:nvGrpSpPr>
        <p:grpSpPr>
          <a:xfrm>
            <a:off x="95250" y="4217670"/>
            <a:ext cx="3069340" cy="2871216"/>
            <a:chOff x="1173476" y="1203963"/>
            <a:chExt cx="3550916" cy="3471222"/>
          </a:xfrm>
        </p:grpSpPr>
        <p:sp>
          <p:nvSpPr>
            <p:cNvPr id="4" name="Oval 1">
              <a:extLst>
                <a:ext uri="{FF2B5EF4-FFF2-40B4-BE49-F238E27FC236}">
                  <a16:creationId xmlns="" xmlns:a16="http://schemas.microsoft.com/office/drawing/2014/main" id="{5AF7A0BF-2151-4FF9-A593-DACE69589176}"/>
                </a:ext>
              </a:extLst>
            </p:cNvPr>
            <p:cNvSpPr/>
            <p:nvPr/>
          </p:nvSpPr>
          <p:spPr>
            <a:xfrm>
              <a:off x="1173476" y="1203963"/>
              <a:ext cx="3550916" cy="309371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6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0317D3A1-D483-449D-843E-466235FE790C}"/>
                </a:ext>
              </a:extLst>
            </p:cNvPr>
            <p:cNvSpPr/>
            <p:nvPr/>
          </p:nvSpPr>
          <p:spPr>
            <a:xfrm>
              <a:off x="1356904" y="1873660"/>
              <a:ext cx="3184067" cy="2801525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bn-IN" sz="6000" b="1" i="0" u="none" strike="noStrike" kern="1200" cap="none" spc="0" baseline="0" dirty="0">
                  <a:solidFill>
                    <a:srgbClr val="FFFF00"/>
                  </a:solidFill>
                  <a:effectLst>
                    <a:outerShdw dist="38096" dir="2700000">
                      <a:srgbClr val="ED7D31"/>
                    </a:outerShdw>
                  </a:effectLst>
                  <a:uFillTx/>
                  <a:latin typeface="Calibri"/>
                  <a:cs typeface="Vrinda" pitchFamily="34"/>
                </a:rPr>
                <a:t>বাড়ির কাজ:</a:t>
              </a:r>
              <a:endParaRPr lang="en-US" sz="6000" b="1" i="0" u="none" strike="noStrike" kern="1200" cap="none" spc="0" baseline="0" dirty="0">
                <a:solidFill>
                  <a:srgbClr val="FFFF00"/>
                </a:solidFill>
                <a:effectLst>
                  <a:outerShdw dist="38096" dir="2700000">
                    <a:srgbClr val="ED7D31"/>
                  </a:outerShdw>
                </a:effectLst>
                <a:uFillTx/>
                <a:latin typeface="Calibri"/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8CB021B0-9C00-4968-BD93-322D0FB370DD}"/>
              </a:ext>
            </a:extLst>
          </p:cNvPr>
          <p:cNvSpPr/>
          <p:nvPr/>
        </p:nvSpPr>
        <p:spPr>
          <a:xfrm>
            <a:off x="3381758" y="4217670"/>
            <a:ext cx="8497824" cy="252603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তোমার বাড়ির আশেপাশে কি কি পানির উৎস রয়েছে এগুলো লিখে আনবে।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573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A88CFE8-62C0-4B64-B785-5F3B07B12B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 l="-39000" r="-39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E89D6596-47F6-4C41-87A3-E19F6EC3DA48}"/>
              </a:ext>
            </a:extLst>
          </p:cNvPr>
          <p:cNvSpPr/>
          <p:nvPr/>
        </p:nvSpPr>
        <p:spPr>
          <a:xfrm>
            <a:off x="954259" y="4890320"/>
            <a:ext cx="10058400" cy="240065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15000" b="1" i="0" u="none" strike="noStrike" kern="1200" baseline="0" dirty="0">
                <a:ln/>
                <a:solidFill>
                  <a:schemeClr val="accent4"/>
                </a:solidFill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5000" b="1" i="0" u="none" strike="noStrike" kern="1200" baseline="0" dirty="0">
              <a:ln/>
              <a:solidFill>
                <a:schemeClr val="accent4"/>
              </a:solidFill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10">
            <a:extLst>
              <a:ext uri="{FF2B5EF4-FFF2-40B4-BE49-F238E27FC236}">
                <a16:creationId xmlns="" xmlns:a16="http://schemas.microsoft.com/office/drawing/2014/main" id="{4A3C58DA-F239-46E4-8F9F-41FCC9EE4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90840" y="5075097"/>
            <a:ext cx="2943177" cy="264885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18403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73 -1.85185E-6 L 0.12773 -0.34791 C 0.12773 -0.5037 0.42292 -0.69514 0.66224 -0.69514 L 1.19727 -0.69514 " pathEditMode="relative" rAng="0" ptsTypes="AAAA">
                                      <p:cBhvr>
                                        <p:cTn id="14" dur="1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77" y="-3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4D307F99-C940-432E-AC7D-FABBA6994C2E}"/>
              </a:ext>
            </a:extLst>
          </p:cNvPr>
          <p:cNvSpPr/>
          <p:nvPr/>
        </p:nvSpPr>
        <p:spPr>
          <a:xfrm>
            <a:off x="508004" y="435428"/>
            <a:ext cx="4760686" cy="100148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blipFill>
            <a:blip r:embed="rId2">
              <a:alphaModFix/>
            </a:blip>
            <a:tile sx="100000" sy="100000" algn="tl"/>
          </a:blipFill>
          <a:ln w="6345" cap="flat">
            <a:solidFill>
              <a:srgbClr val="8BBEF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6000" b="0" i="0" u="none" strike="noStrike" kern="1200" cap="none" spc="0" baseline="0" dirty="0">
                <a:solidFill>
                  <a:srgbClr val="FFFFFF"/>
                </a:solidFill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b="0" i="0" u="none" strike="noStrike" kern="1200" cap="none" spc="0" baseline="0" dirty="0">
              <a:solidFill>
                <a:srgbClr val="FFFFFF"/>
              </a:solidFill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6C34051-6D58-4102-B76C-7EEF83F56D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4962"/>
          <a:stretch>
            <a:fillRect/>
          </a:stretch>
        </p:blipFill>
        <p:spPr>
          <a:xfrm>
            <a:off x="508004" y="1684562"/>
            <a:ext cx="4760686" cy="4925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5791F18-2445-4E76-85ED-5C00971A3A3F}"/>
              </a:ext>
            </a:extLst>
          </p:cNvPr>
          <p:cNvSpPr txBox="1"/>
          <p:nvPr/>
        </p:nvSpPr>
        <p:spPr>
          <a:xfrm>
            <a:off x="5676897" y="1684562"/>
            <a:ext cx="6515099" cy="3170099"/>
          </a:xfrm>
          <a:prstGeom prst="rect">
            <a:avLst/>
          </a:prstGeom>
          <a:blipFill>
            <a:blip r:embed="rId4">
              <a:alphaModFix/>
            </a:blip>
            <a:tile sx="100000" sy="100000" algn="tl"/>
          </a:blip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5000" b="1" i="0" u="none" strike="noStrike" kern="1200" cap="none" spc="0" baseline="0" dirty="0">
                <a:solidFill>
                  <a:srgbClr val="9A5315"/>
                </a:solidFill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মো: ইমরান হোসেইন চৌধুরী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5000" b="0" i="0" u="none" strike="noStrike" kern="1200" cap="none" spc="0" baseline="0" dirty="0">
                <a:solidFill>
                  <a:srgbClr val="FF0000"/>
                </a:solidFill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5000" b="0" i="0" u="none" strike="noStrike" kern="1200" cap="none" spc="0" baseline="0" dirty="0">
                <a:solidFill>
                  <a:srgbClr val="1F4E79"/>
                </a:solidFill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কালীনগর স: প্রা: বিদ্যালয়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5000" b="0" i="0" u="none" strike="noStrike" kern="1200" cap="none" spc="0" baseline="0" dirty="0">
                <a:solidFill>
                  <a:srgbClr val="00B050"/>
                </a:solidFill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কানাইঘাট , সিলেট</a:t>
            </a:r>
            <a:r>
              <a:rPr lang="bn-IN" sz="5000" b="0" i="0" u="none" strike="noStrike" kern="1200" cap="none" spc="0" baseline="0" dirty="0" smtClean="0">
                <a:solidFill>
                  <a:srgbClr val="00B050"/>
                </a:solidFill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5000" b="0" i="0" u="none" strike="noStrike" kern="1200" cap="none" spc="0" baseline="0" dirty="0">
              <a:solidFill>
                <a:srgbClr val="00B050"/>
              </a:solidFill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47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9">
            <a:extLst>
              <a:ext uri="{FF2B5EF4-FFF2-40B4-BE49-F238E27FC236}">
                <a16:creationId xmlns="" xmlns:a16="http://schemas.microsoft.com/office/drawing/2014/main" id="{FADC405F-4DE0-48E7-96CF-16F204AC7B26}"/>
              </a:ext>
            </a:extLst>
          </p:cNvPr>
          <p:cNvSpPr/>
          <p:nvPr/>
        </p:nvSpPr>
        <p:spPr>
          <a:xfrm>
            <a:off x="2457450" y="4188619"/>
            <a:ext cx="7677146" cy="108585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gradFill>
            <a:gsLst>
              <a:gs pos="0">
                <a:srgbClr val="E3AB00"/>
              </a:gs>
              <a:gs pos="100000">
                <a:srgbClr val="E3AB00"/>
              </a:gs>
            </a:gsLst>
            <a:path path="circle">
              <a:fillToRect l="50000" t="50000" r="50000" b="50000"/>
            </a:path>
          </a:gradFill>
          <a:ln w="12701" cap="flat">
            <a:solidFill>
              <a:srgbClr val="B3561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0" i="0" u="none" strike="noStrike" kern="1200" cap="none" spc="0" baseline="0" dirty="0" err="1">
                <a:solidFill>
                  <a:srgbClr val="FFFFFF"/>
                </a:solidFill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6000" b="0" i="0" u="none" strike="noStrike" kern="1200" cap="none" spc="0" baseline="0" dirty="0">
                <a:solidFill>
                  <a:srgbClr val="FFFFFF"/>
                </a:solidFill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0" i="0" u="none" strike="noStrike" kern="1200" cap="none" spc="0" baseline="0" dirty="0" err="1">
                <a:solidFill>
                  <a:srgbClr val="FFFFFF"/>
                </a:solidFill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6000" b="0" i="0" u="none" strike="noStrike" kern="1200" cap="none" spc="0" baseline="0" dirty="0">
                <a:solidFill>
                  <a:srgbClr val="FFFFFF"/>
                </a:solidFill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0" i="0" u="none" strike="noStrike" kern="1200" cap="none" spc="0" baseline="0" dirty="0" err="1">
                <a:solidFill>
                  <a:srgbClr val="FFFFFF"/>
                </a:solidFill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b="0" i="0" u="none" strike="noStrike" kern="1200" cap="none" spc="0" baseline="0" dirty="0">
                <a:solidFill>
                  <a:srgbClr val="FFFFFF"/>
                </a:solidFill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0" i="0" u="none" strike="noStrike" kern="1200" cap="none" spc="0" baseline="0" dirty="0" err="1">
                <a:solidFill>
                  <a:srgbClr val="FFFFFF"/>
                </a:solidFill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bn-IN" sz="5000" b="0" i="0" u="none" strike="noStrike" kern="1200" cap="none" spc="0" baseline="0" dirty="0">
                <a:solidFill>
                  <a:srgbClr val="FFFFFF"/>
                </a:solidFill>
                <a:uFillTx/>
                <a:latin typeface="Segoe Print"/>
                <a:cs typeface="Vrinda" pitchFamily="34"/>
              </a:rPr>
              <a:t>?</a:t>
            </a:r>
            <a:endParaRPr lang="en-US" sz="5000" b="0" i="0" u="none" strike="noStrike" kern="1200" cap="none" spc="0" baseline="0" dirty="0">
              <a:solidFill>
                <a:srgbClr val="FFFFFF"/>
              </a:solidFill>
              <a:uFillTx/>
              <a:latin typeface="Segoe Print"/>
            </a:endParaRPr>
          </a:p>
        </p:txBody>
      </p:sp>
      <p:sp>
        <p:nvSpPr>
          <p:cNvPr id="7" name="Rounded Rectangle 11">
            <a:extLst>
              <a:ext uri="{FF2B5EF4-FFF2-40B4-BE49-F238E27FC236}">
                <a16:creationId xmlns="" xmlns:a16="http://schemas.microsoft.com/office/drawing/2014/main" id="{C89ACD10-437F-4A75-B821-D4610302A487}"/>
              </a:ext>
            </a:extLst>
          </p:cNvPr>
          <p:cNvSpPr/>
          <p:nvPr/>
        </p:nvSpPr>
        <p:spPr>
          <a:xfrm>
            <a:off x="1714500" y="1040606"/>
            <a:ext cx="8420096" cy="108585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gradFill>
            <a:gsLst>
              <a:gs pos="0">
                <a:srgbClr val="4B7430"/>
              </a:gs>
              <a:gs pos="100000">
                <a:srgbClr val="74B349"/>
              </a:gs>
            </a:gsLst>
            <a:lin ang="16200000"/>
          </a:gradFill>
          <a:ln w="12701" cap="flat">
            <a:solidFill>
              <a:srgbClr val="B3561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6000" b="0" i="0" u="none" strike="noStrike" kern="1200" cap="none" spc="0" baseline="0" dirty="0">
                <a:solidFill>
                  <a:srgbClr val="FFFFFF"/>
                </a:solidFill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চল আমরা একটি ভিডিও দেখি</a:t>
            </a:r>
            <a:endParaRPr lang="en-US" sz="6000" b="0" i="0" u="none" strike="noStrike" kern="1200" cap="none" spc="0" baseline="0" dirty="0">
              <a:solidFill>
                <a:srgbClr val="FFFFFF"/>
              </a:solidFill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12">
            <a:extLst>
              <a:ext uri="{FF2B5EF4-FFF2-40B4-BE49-F238E27FC236}">
                <a16:creationId xmlns="" xmlns:a16="http://schemas.microsoft.com/office/drawing/2014/main" id="{1CF0F7D0-F5B6-4826-A052-5FC06030F897}"/>
              </a:ext>
            </a:extLst>
          </p:cNvPr>
          <p:cNvSpPr/>
          <p:nvPr/>
        </p:nvSpPr>
        <p:spPr>
          <a:xfrm>
            <a:off x="1103187" y="4248128"/>
            <a:ext cx="1222625" cy="1026340"/>
          </a:xfrm>
          <a:custGeom>
            <a:avLst>
              <a:gd name="f0" fmla="val 1253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+- 21600 0 f21"/>
              <a:gd name="f30" fmla="*/ f22 f13 1"/>
              <a:gd name="f31" fmla="*/ f21 f12 1"/>
              <a:gd name="f32" fmla="+- f25 0 f3"/>
              <a:gd name="f33" fmla="+- f26 0 f3"/>
              <a:gd name="f34" fmla="*/ 0 f27 1"/>
              <a:gd name="f35" fmla="*/ 21600 f27 1"/>
              <a:gd name="f36" fmla="*/ f29 f22 1"/>
              <a:gd name="f37" fmla="*/ f28 f13 1"/>
              <a:gd name="f38" fmla="*/ f36 1 10800"/>
              <a:gd name="f39" fmla="*/ f34 1 f27"/>
              <a:gd name="f40" fmla="*/ f35 1 f27"/>
              <a:gd name="f41" fmla="+- f21 f38 0"/>
              <a:gd name="f42" fmla="*/ f39 f12 1"/>
              <a:gd name="f43" fmla="*/ f39 f13 1"/>
              <a:gd name="f44" fmla="*/ f40 f13 1"/>
              <a:gd name="f45" fmla="*/ f41 f12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2" t="f30" r="f45" b="f37"/>
            <a:pathLst>
              <a:path w="21600" h="21600">
                <a:moveTo>
                  <a:pt x="f7" y="f22"/>
                </a:moveTo>
                <a:lnTo>
                  <a:pt x="f21" y="f22"/>
                </a:lnTo>
                <a:lnTo>
                  <a:pt x="f21" y="f7"/>
                </a:lnTo>
                <a:lnTo>
                  <a:pt x="f8" y="f9"/>
                </a:lnTo>
                <a:lnTo>
                  <a:pt x="f21" y="f8"/>
                </a:lnTo>
                <a:lnTo>
                  <a:pt x="f21" y="f28"/>
                </a:lnTo>
                <a:lnTo>
                  <a:pt x="f7" y="f28"/>
                </a:lnTo>
                <a:close/>
              </a:path>
            </a:pathLst>
          </a:custGeom>
          <a:solidFill>
            <a:srgbClr val="C00000"/>
          </a:solidFill>
          <a:ln w="31747" cap="flat">
            <a:solidFill>
              <a:srgbClr val="E7E6E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egoe Print"/>
            </a:endParaRPr>
          </a:p>
        </p:txBody>
      </p:sp>
      <p:sp>
        <p:nvSpPr>
          <p:cNvPr id="2" name="Oval 1"/>
          <p:cNvSpPr/>
          <p:nvPr/>
        </p:nvSpPr>
        <p:spPr>
          <a:xfrm>
            <a:off x="4881093" y="2446986"/>
            <a:ext cx="1944710" cy="15325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031420"/>
              </p:ext>
            </p:extLst>
          </p:nvPr>
        </p:nvGraphicFramePr>
        <p:xfrm>
          <a:off x="5009441" y="2870379"/>
          <a:ext cx="1674694" cy="619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3" imgW="2045160" imgH="685800" progId="Package">
                  <p:embed/>
                </p:oleObj>
              </mc:Choice>
              <mc:Fallback>
                <p:oleObj name="Packager Shell Object" showAsIcon="1" r:id="rId3" imgW="20451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9441" y="2870379"/>
                        <a:ext cx="1674694" cy="619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962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9">
            <a:extLst>
              <a:ext uri="{FF2B5EF4-FFF2-40B4-BE49-F238E27FC236}">
                <a16:creationId xmlns="" xmlns:a16="http://schemas.microsoft.com/office/drawing/2014/main" id="{96B08D4A-3FEB-442A-95B5-3AF4542E8E08}"/>
              </a:ext>
            </a:extLst>
          </p:cNvPr>
          <p:cNvSpPr/>
          <p:nvPr/>
        </p:nvSpPr>
        <p:spPr>
          <a:xfrm>
            <a:off x="4090513" y="162077"/>
            <a:ext cx="3984342" cy="100554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gradFill>
            <a:gsLst>
              <a:gs pos="0">
                <a:srgbClr val="974100"/>
              </a:gs>
              <a:gs pos="100000">
                <a:srgbClr val="DA6106"/>
              </a:gs>
            </a:gsLst>
            <a:lin ang="16200000"/>
          </a:gradFill>
          <a:ln w="12701" cap="flat">
            <a:solidFill>
              <a:srgbClr val="B3561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7000" b="0" i="0" u="none" strike="noStrike" kern="1200" cap="none" spc="0" baseline="0" dirty="0">
                <a:solidFill>
                  <a:srgbClr val="FFFFFF"/>
                </a:solidFill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7000" b="0" i="0" u="none" strike="noStrike" kern="1200" cap="none" spc="0" baseline="0" dirty="0">
              <a:solidFill>
                <a:srgbClr val="FFFFFF"/>
              </a:solidFill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12">
            <a:extLst>
              <a:ext uri="{FF2B5EF4-FFF2-40B4-BE49-F238E27FC236}">
                <a16:creationId xmlns="" xmlns:a16="http://schemas.microsoft.com/office/drawing/2014/main" id="{7A9D2F0F-8ED5-4B64-A58E-80E68F5074EB}"/>
              </a:ext>
            </a:extLst>
          </p:cNvPr>
          <p:cNvSpPr/>
          <p:nvPr/>
        </p:nvSpPr>
        <p:spPr>
          <a:xfrm>
            <a:off x="2247896" y="5549777"/>
            <a:ext cx="1219196" cy="1068915"/>
          </a:xfrm>
          <a:custGeom>
            <a:avLst>
              <a:gd name="f0" fmla="val 1253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+- 21600 0 f21"/>
              <a:gd name="f30" fmla="*/ f22 f13 1"/>
              <a:gd name="f31" fmla="*/ f21 f12 1"/>
              <a:gd name="f32" fmla="+- f25 0 f3"/>
              <a:gd name="f33" fmla="+- f26 0 f3"/>
              <a:gd name="f34" fmla="*/ 0 f27 1"/>
              <a:gd name="f35" fmla="*/ 21600 f27 1"/>
              <a:gd name="f36" fmla="*/ f29 f22 1"/>
              <a:gd name="f37" fmla="*/ f28 f13 1"/>
              <a:gd name="f38" fmla="*/ f36 1 10800"/>
              <a:gd name="f39" fmla="*/ f34 1 f27"/>
              <a:gd name="f40" fmla="*/ f35 1 f27"/>
              <a:gd name="f41" fmla="+- f21 f38 0"/>
              <a:gd name="f42" fmla="*/ f39 f12 1"/>
              <a:gd name="f43" fmla="*/ f39 f13 1"/>
              <a:gd name="f44" fmla="*/ f40 f13 1"/>
              <a:gd name="f45" fmla="*/ f41 f12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2" t="f30" r="f45" b="f37"/>
            <a:pathLst>
              <a:path w="21600" h="21600">
                <a:moveTo>
                  <a:pt x="f7" y="f22"/>
                </a:moveTo>
                <a:lnTo>
                  <a:pt x="f21" y="f22"/>
                </a:lnTo>
                <a:lnTo>
                  <a:pt x="f21" y="f7"/>
                </a:lnTo>
                <a:lnTo>
                  <a:pt x="f8" y="f9"/>
                </a:lnTo>
                <a:lnTo>
                  <a:pt x="f21" y="f8"/>
                </a:lnTo>
                <a:lnTo>
                  <a:pt x="f21" y="f28"/>
                </a:lnTo>
                <a:lnTo>
                  <a:pt x="f7" y="f28"/>
                </a:lnTo>
                <a:close/>
              </a:path>
            </a:pathLst>
          </a:custGeom>
          <a:solidFill>
            <a:srgbClr val="FF0000"/>
          </a:solidFill>
          <a:ln w="25402" cap="flat">
            <a:solidFill>
              <a:srgbClr val="385723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Segoe Print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536E988A-42FF-4E41-9978-29F4BCABEA6E}"/>
              </a:ext>
            </a:extLst>
          </p:cNvPr>
          <p:cNvSpPr/>
          <p:nvPr/>
        </p:nvSpPr>
        <p:spPr>
          <a:xfrm>
            <a:off x="3633058" y="5268319"/>
            <a:ext cx="5482368" cy="1477328"/>
          </a:xfrm>
          <a:prstGeom prst="rect">
            <a:avLst/>
          </a:prstGeom>
          <a:gradFill>
            <a:gsLst>
              <a:gs pos="0">
                <a:srgbClr val="95ABEA"/>
              </a:gs>
              <a:gs pos="100000">
                <a:srgbClr val="BFCBF0"/>
              </a:gs>
            </a:gsLst>
            <a:lin ang="2700000"/>
          </a:gradFill>
          <a:ln cap="flat">
            <a:noFill/>
            <a:prstDash val="solid"/>
          </a:ln>
          <a:effectLst>
            <a:outerShdw blurRad="50800" dist="635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9000" b="0" i="0" u="none" strike="noStrike" kern="1200" cap="none" spc="0" baseline="0" dirty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bn-IN" sz="9000" b="0" i="0" u="none" strike="noStrike" kern="1200" cap="none" spc="0" dirty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উৎস</a:t>
            </a:r>
            <a:endParaRPr lang="en-US" sz="9000" b="0" i="0" u="none" strike="noStrike" kern="1200" cap="none" spc="0" baseline="0" dirty="0">
              <a:solidFill>
                <a:srgbClr val="000000"/>
              </a:solidFill>
              <a:effectLst>
                <a:outerShdw dist="19048" dir="2700000">
                  <a:srgbClr val="000000"/>
                </a:outerShdw>
              </a:effectLst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Left-Right 12">
            <a:extLst>
              <a:ext uri="{FF2B5EF4-FFF2-40B4-BE49-F238E27FC236}">
                <a16:creationId xmlns="" xmlns:a16="http://schemas.microsoft.com/office/drawing/2014/main" id="{9E75D204-72EC-4754-997D-F25212DB435E}"/>
              </a:ext>
            </a:extLst>
          </p:cNvPr>
          <p:cNvSpPr/>
          <p:nvPr/>
        </p:nvSpPr>
        <p:spPr>
          <a:xfrm>
            <a:off x="4355086" y="2107618"/>
            <a:ext cx="3543738" cy="1169554"/>
          </a:xfrm>
          <a:custGeom>
            <a:avLst>
              <a:gd name="f9" fmla="val 50000"/>
              <a:gd name="f10" fmla="val 500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50000"/>
              <a:gd name="f10" fmla="val 50000"/>
              <a:gd name="f11" fmla="+- 0 0 -36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9"/>
              <a:gd name="f18" fmla="val f10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*/ f38 1 2"/>
              <a:gd name="f43" fmla="*/ f39 1 2"/>
              <a:gd name="f44" fmla="min f39 f38"/>
              <a:gd name="f45" fmla="*/ f38 f17 1"/>
              <a:gd name="f46" fmla="+- f16 f42 0"/>
              <a:gd name="f47" fmla="+- f16 f43 0"/>
              <a:gd name="f48" fmla="*/ f44 f18 1"/>
              <a:gd name="f49" fmla="*/ f45 1 200000"/>
              <a:gd name="f50" fmla="*/ f48 1 100000"/>
              <a:gd name="f51" fmla="+- f46 0 f49"/>
              <a:gd name="f52" fmla="+- f46 f49 0"/>
              <a:gd name="f53" fmla="*/ f46 f32 1"/>
              <a:gd name="f54" fmla="*/ f47 f32 1"/>
              <a:gd name="f55" fmla="+- f35 0 f50"/>
              <a:gd name="f56" fmla="*/ f51 f50 1"/>
              <a:gd name="f57" fmla="*/ f51 f32 1"/>
              <a:gd name="f58" fmla="*/ f52 f32 1"/>
              <a:gd name="f59" fmla="*/ f50 f32 1"/>
              <a:gd name="f60" fmla="*/ f56 1 f42"/>
              <a:gd name="f61" fmla="*/ f55 f32 1"/>
              <a:gd name="f62" fmla="+- f50 0 f60"/>
              <a:gd name="f63" fmla="+- f55 f60 0"/>
              <a:gd name="f64" fmla="*/ f62 f32 1"/>
              <a:gd name="f65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1" y="f37"/>
              </a:cxn>
              <a:cxn ang="f30">
                <a:pos x="f54" y="f57"/>
              </a:cxn>
              <a:cxn ang="f30">
                <a:pos x="f59" y="f37"/>
              </a:cxn>
              <a:cxn ang="f31">
                <a:pos x="f59" y="f41"/>
              </a:cxn>
              <a:cxn ang="f31">
                <a:pos x="f54" y="f58"/>
              </a:cxn>
              <a:cxn ang="f31">
                <a:pos x="f61" y="f41"/>
              </a:cxn>
            </a:cxnLst>
            <a:rect l="f64" t="f57" r="f65" b="f58"/>
            <a:pathLst>
              <a:path>
                <a:moveTo>
                  <a:pt x="f37" y="f53"/>
                </a:moveTo>
                <a:lnTo>
                  <a:pt x="f59" y="f37"/>
                </a:lnTo>
                <a:lnTo>
                  <a:pt x="f59" y="f57"/>
                </a:lnTo>
                <a:lnTo>
                  <a:pt x="f61" y="f57"/>
                </a:lnTo>
                <a:lnTo>
                  <a:pt x="f61" y="f37"/>
                </a:lnTo>
                <a:lnTo>
                  <a:pt x="f40" y="f53"/>
                </a:lnTo>
                <a:lnTo>
                  <a:pt x="f61" y="f41"/>
                </a:lnTo>
                <a:lnTo>
                  <a:pt x="f61" y="f58"/>
                </a:lnTo>
                <a:lnTo>
                  <a:pt x="f59" y="f58"/>
                </a:lnTo>
                <a:lnTo>
                  <a:pt x="f59" y="f41"/>
                </a:lnTo>
                <a:close/>
              </a:path>
            </a:pathLst>
          </a:custGeom>
          <a:solidFill>
            <a:srgbClr val="766FFD"/>
          </a:solidFill>
          <a:ln w="28575" cap="flat">
            <a:solidFill>
              <a:srgbClr val="3B3838"/>
            </a:solidFill>
            <a:prstDash val="solid"/>
            <a:miter/>
          </a:ln>
          <a:effectLst>
            <a:outerShdw dist="317497" dir="5400000" algn="tl">
              <a:srgbClr val="000000">
                <a:alpha val="1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3D27F0E-5459-455A-BE1E-099709028D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16" y="109665"/>
            <a:ext cx="3705145" cy="4843754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="" xmlns:a16="http://schemas.microsoft.com/office/drawing/2014/main" id="{5128BD33-95CB-423D-AEF3-4949C94AE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50" y="162077"/>
            <a:ext cx="3543738" cy="4695672"/>
          </a:xfrm>
          <a:prstGeom prst="rect">
            <a:avLst/>
          </a:prstGeom>
          <a:noFill/>
          <a:ln cap="flat">
            <a:noFill/>
          </a:ln>
          <a:effectLst>
            <a:outerShdw dist="101603" dir="2700000" algn="tl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828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0.65078 0.01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3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9">
            <a:extLst>
              <a:ext uri="{FF2B5EF4-FFF2-40B4-BE49-F238E27FC236}">
                <a16:creationId xmlns="" xmlns:a16="http://schemas.microsoft.com/office/drawing/2014/main" id="{A6B835A3-1B6C-4C94-8024-042B253A02B9}"/>
              </a:ext>
            </a:extLst>
          </p:cNvPr>
          <p:cNvSpPr/>
          <p:nvPr/>
        </p:nvSpPr>
        <p:spPr>
          <a:xfrm>
            <a:off x="3436616" y="230501"/>
            <a:ext cx="5318763" cy="119062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blipFill>
            <a:blip r:embed="rId2">
              <a:alphaModFix/>
            </a:blip>
            <a:tile sx="100000" sy="100000" algn="tl"/>
          </a:blipFill>
          <a:ln w="12701" cap="flat">
            <a:solidFill>
              <a:srgbClr val="B3561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9000" b="0" i="0" u="none" strike="noStrike" kern="1200" cap="none" spc="0" baseline="0" dirty="0">
                <a:solidFill>
                  <a:srgbClr val="FFFFFF"/>
                </a:solidFill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000" b="0" i="0" u="none" strike="noStrike" kern="1200" cap="none" spc="0" baseline="0" dirty="0">
              <a:solidFill>
                <a:srgbClr val="FFFFFF"/>
              </a:solidFill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="" xmlns:a16="http://schemas.microsoft.com/office/drawing/2014/main" id="{C8B12177-3059-45A5-90C0-93043E604E06}"/>
              </a:ext>
            </a:extLst>
          </p:cNvPr>
          <p:cNvSpPr txBox="1"/>
          <p:nvPr/>
        </p:nvSpPr>
        <p:spPr>
          <a:xfrm>
            <a:off x="2333536" y="2066782"/>
            <a:ext cx="7888637" cy="2554545"/>
          </a:xfrm>
          <a:prstGeom prst="rect">
            <a:avLst/>
          </a:prstGeom>
          <a:gradFill>
            <a:gsLst>
              <a:gs pos="0">
                <a:srgbClr val="FFDD9C"/>
              </a:gs>
              <a:gs pos="100000">
                <a:srgbClr val="FFD78E"/>
              </a:gs>
            </a:gsLst>
            <a:lin ang="5400000"/>
          </a:gradFill>
          <a:ln w="6345" cap="flat">
            <a:solidFill>
              <a:srgbClr val="FFC000"/>
            </a:solidFill>
            <a:prstDash val="solid"/>
            <a:miter/>
          </a:ln>
          <a:effectLst>
            <a:outerShdw dist="165097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8000" b="0" i="0" u="none" strike="noStrike" kern="1200" cap="none" spc="0" baseline="0" dirty="0">
                <a:solidFill>
                  <a:srgbClr val="000000"/>
                </a:solidFill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পানির উৎস সমূহ চিহ্নিত করতে পারবে।</a:t>
            </a:r>
            <a:endParaRPr lang="en-US" sz="8000" b="0" i="0" u="none" strike="noStrike" kern="1200" cap="none" spc="0" baseline="0" dirty="0">
              <a:solidFill>
                <a:srgbClr val="000000"/>
              </a:solidFill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23">
            <a:extLst>
              <a:ext uri="{FF2B5EF4-FFF2-40B4-BE49-F238E27FC236}">
                <a16:creationId xmlns="" xmlns:a16="http://schemas.microsoft.com/office/drawing/2014/main" id="{507DE072-DC32-44E6-8FB4-EDE479D1D766}"/>
              </a:ext>
            </a:extLst>
          </p:cNvPr>
          <p:cNvGrpSpPr/>
          <p:nvPr/>
        </p:nvGrpSpPr>
        <p:grpSpPr>
          <a:xfrm>
            <a:off x="-1914732" y="2350480"/>
            <a:ext cx="1645909" cy="584777"/>
            <a:chOff x="-1767836" y="1661163"/>
            <a:chExt cx="1645909" cy="584777"/>
          </a:xfrm>
        </p:grpSpPr>
        <p:sp>
          <p:nvSpPr>
            <p:cNvPr id="8" name="Rectangle 13">
              <a:extLst>
                <a:ext uri="{FF2B5EF4-FFF2-40B4-BE49-F238E27FC236}">
                  <a16:creationId xmlns="" xmlns:a16="http://schemas.microsoft.com/office/drawing/2014/main" id="{10630569-5A3A-4CCF-857B-AA8ED7FAD2A7}"/>
                </a:ext>
              </a:extLst>
            </p:cNvPr>
            <p:cNvSpPr/>
            <p:nvPr/>
          </p:nvSpPr>
          <p:spPr>
            <a:xfrm>
              <a:off x="-1767836" y="1661163"/>
              <a:ext cx="1386843" cy="584777"/>
            </a:xfrm>
            <a:prstGeom prst="rect">
              <a:avLst/>
            </a:prstGeom>
            <a:solidFill>
              <a:srgbClr val="4472C4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bn-IN" sz="32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  <a:cs typeface="Vrinda" pitchFamily="34"/>
                </a:rPr>
                <a:t>৩.১.১</a:t>
              </a:r>
              <a:endParaRPr lang="en-US" sz="32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9" name="Arrow: Right 14">
              <a:extLst>
                <a:ext uri="{FF2B5EF4-FFF2-40B4-BE49-F238E27FC236}">
                  <a16:creationId xmlns="" xmlns:a16="http://schemas.microsoft.com/office/drawing/2014/main" id="{82735818-CD57-4F07-A669-60E0BA1ADEDB}"/>
                </a:ext>
              </a:extLst>
            </p:cNvPr>
            <p:cNvSpPr/>
            <p:nvPr/>
          </p:nvSpPr>
          <p:spPr>
            <a:xfrm>
              <a:off x="-381003" y="1714500"/>
              <a:ext cx="259076" cy="471967"/>
            </a:xfrm>
            <a:custGeom>
              <a:avLst>
                <a:gd name="f0" fmla="val 10800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pin 0 f0 21600"/>
                <a:gd name="f15" fmla="pin 0 f1 10800"/>
                <a:gd name="f16" fmla="*/ f10 f2 1"/>
                <a:gd name="f17" fmla="*/ f11 f2 1"/>
                <a:gd name="f18" fmla="val f15"/>
                <a:gd name="f19" fmla="val f14"/>
                <a:gd name="f20" fmla="+- 21600 0 f15"/>
                <a:gd name="f21" fmla="*/ f14 f12 1"/>
                <a:gd name="f22" fmla="*/ f15 f13 1"/>
                <a:gd name="f23" fmla="*/ 0 f12 1"/>
                <a:gd name="f24" fmla="*/ 0 f13 1"/>
                <a:gd name="f25" fmla="*/ f16 1 f4"/>
                <a:gd name="f26" fmla="*/ 21600 f13 1"/>
                <a:gd name="f27" fmla="*/ f17 1 f4"/>
                <a:gd name="f28" fmla="+- 21600 0 f19"/>
                <a:gd name="f29" fmla="*/ f20 f13 1"/>
                <a:gd name="f30" fmla="*/ f18 f13 1"/>
                <a:gd name="f31" fmla="*/ f19 f12 1"/>
                <a:gd name="f32" fmla="+- f25 0 f3"/>
                <a:gd name="f33" fmla="+- f27 0 f3"/>
                <a:gd name="f34" fmla="*/ f28 f18 1"/>
                <a:gd name="f35" fmla="*/ f34 1 10800"/>
                <a:gd name="f36" fmla="+- f19 f35 0"/>
                <a:gd name="f37" fmla="*/ f36 f12 1"/>
              </a:gdLst>
              <a:ahLst>
                <a:ahXY gdRefX="f0" minX="f7" maxX="f8" gdRefY="f1" minY="f7" maxY="f9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24"/>
                </a:cxn>
                <a:cxn ang="f33">
                  <a:pos x="f31" y="f26"/>
                </a:cxn>
              </a:cxnLst>
              <a:rect l="f23" t="f30" r="f37" b="f29"/>
              <a:pathLst>
                <a:path w="21600" h="21600">
                  <a:moveTo>
                    <a:pt x="f7" y="f18"/>
                  </a:moveTo>
                  <a:lnTo>
                    <a:pt x="f19" y="f18"/>
                  </a:lnTo>
                  <a:lnTo>
                    <a:pt x="f19" y="f7"/>
                  </a:lnTo>
                  <a:lnTo>
                    <a:pt x="f8" y="f9"/>
                  </a:lnTo>
                  <a:lnTo>
                    <a:pt x="f19" y="f8"/>
                  </a:lnTo>
                  <a:lnTo>
                    <a:pt x="f19" y="f20"/>
                  </a:lnTo>
                  <a:lnTo>
                    <a:pt x="f7" y="f20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  <a:effectLst>
              <a:outerShdw dist="19046" dir="5400000" algn="tl">
                <a:srgbClr val="000000">
                  <a:alpha val="63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920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25 L 0.21054 -0.00186 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rCtr x="1052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="" xmlns:a16="http://schemas.microsoft.com/office/drawing/2014/main" id="{02675FAB-7BA2-4BA9-BA57-1B4D55281AA2}"/>
              </a:ext>
            </a:extLst>
          </p:cNvPr>
          <p:cNvSpPr/>
          <p:nvPr/>
        </p:nvSpPr>
        <p:spPr>
          <a:xfrm>
            <a:off x="807716" y="198123"/>
            <a:ext cx="8793969" cy="100584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blipFill>
            <a:blip r:embed="rId2">
              <a:alphaModFix/>
            </a:blip>
            <a:tile sx="100000" sy="100000" algn="tl"/>
          </a:blip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5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উৎস </a:t>
            </a:r>
            <a:r>
              <a:rPr lang="bn-IN" sz="4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bn-IN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450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4" name="Picture 6" descr="Image result for rain water">
            <a:extLst>
              <a:ext uri="{FF2B5EF4-FFF2-40B4-BE49-F238E27FC236}">
                <a16:creationId xmlns="" xmlns:a16="http://schemas.microsoft.com/office/drawing/2014/main" id="{3F553F09-75D0-4382-A7C5-D0C5F5BB8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17" y="1542234"/>
            <a:ext cx="4193662" cy="2507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Rectangle 15">
            <a:extLst>
              <a:ext uri="{FF2B5EF4-FFF2-40B4-BE49-F238E27FC236}">
                <a16:creationId xmlns="" xmlns:a16="http://schemas.microsoft.com/office/drawing/2014/main" id="{1A7A6AFD-1566-420F-AB8C-FE509930BE65}"/>
              </a:ext>
            </a:extLst>
          </p:cNvPr>
          <p:cNvSpPr/>
          <p:nvPr/>
        </p:nvSpPr>
        <p:spPr>
          <a:xfrm>
            <a:off x="807716" y="4387756"/>
            <a:ext cx="4221483" cy="515621"/>
          </a:xfrm>
          <a:prstGeom prst="rect">
            <a:avLst/>
          </a:pr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000" dirty="0">
                <a:solidFill>
                  <a:srgbClr val="FFFFFF"/>
                </a:solidFill>
                <a:latin typeface="Calibri"/>
                <a:cs typeface="Vrinda" pitchFamily="34"/>
              </a:rPr>
              <a:t>বৃষ্টির পানি</a:t>
            </a:r>
            <a:endParaRPr lang="en-US" sz="3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Rectangle 16">
            <a:extLst>
              <a:ext uri="{FF2B5EF4-FFF2-40B4-BE49-F238E27FC236}">
                <a16:creationId xmlns="" xmlns:a16="http://schemas.microsoft.com/office/drawing/2014/main" id="{8E650B49-B824-45BE-9173-B88C224AC411}"/>
              </a:ext>
            </a:extLst>
          </p:cNvPr>
          <p:cNvSpPr/>
          <p:nvPr/>
        </p:nvSpPr>
        <p:spPr>
          <a:xfrm>
            <a:off x="5251884" y="4386392"/>
            <a:ext cx="4349801" cy="515621"/>
          </a:xfrm>
          <a:prstGeom prst="rect">
            <a:avLst/>
          </a:pr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Vrinda" pitchFamily="34"/>
              </a:rPr>
              <a:t>সাগরের পানি</a:t>
            </a:r>
            <a:endParaRPr lang="en-US" sz="3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6E252ECE-F20F-47D5-9A4E-C778F868ECEC}"/>
              </a:ext>
            </a:extLst>
          </p:cNvPr>
          <p:cNvSpPr/>
          <p:nvPr/>
        </p:nvSpPr>
        <p:spPr>
          <a:xfrm>
            <a:off x="9901646" y="1542234"/>
            <a:ext cx="2194560" cy="2507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DE3797D6-7828-4255-818E-AC62EF329D33}"/>
              </a:ext>
            </a:extLst>
          </p:cNvPr>
          <p:cNvSpPr/>
          <p:nvPr/>
        </p:nvSpPr>
        <p:spPr>
          <a:xfrm>
            <a:off x="9901646" y="1828799"/>
            <a:ext cx="2194560" cy="19480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উৎস</a:t>
            </a:r>
            <a:endParaRPr lang="en-US" sz="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FE5A7ED2-A502-48F1-9687-C126A426DB70}"/>
              </a:ext>
            </a:extLst>
          </p:cNvPr>
          <p:cNvSpPr/>
          <p:nvPr/>
        </p:nvSpPr>
        <p:spPr>
          <a:xfrm>
            <a:off x="807716" y="5588381"/>
            <a:ext cx="8793969" cy="107149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বৃষ্টির পানি ও সাগরের পানি এগুলো হচ্ছে পানির প্রাকৃতিক উৎস।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6" name="Picture 8" descr="Image result for à¦¸à¦¾à¦à¦°">
            <a:extLst>
              <a:ext uri="{FF2B5EF4-FFF2-40B4-BE49-F238E27FC236}">
                <a16:creationId xmlns="" xmlns:a16="http://schemas.microsoft.com/office/drawing/2014/main" id="{0F62F51C-76E8-419A-874C-B9D0134FF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884" y="1568413"/>
            <a:ext cx="4399257" cy="250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58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="" xmlns:a16="http://schemas.microsoft.com/office/drawing/2014/main" id="{422355C3-AC00-4675-A403-613660D0D3C1}"/>
              </a:ext>
            </a:extLst>
          </p:cNvPr>
          <p:cNvSpPr/>
          <p:nvPr/>
        </p:nvSpPr>
        <p:spPr>
          <a:xfrm>
            <a:off x="807716" y="198123"/>
            <a:ext cx="8768447" cy="100584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blipFill>
            <a:blip r:embed="rId2">
              <a:alphaModFix/>
            </a:blip>
            <a:tile sx="100000" sy="100000" algn="tl"/>
          </a:blip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500" b="0" i="0" u="none" strike="noStrike" kern="1200" cap="none" spc="0" baseline="0" dirty="0">
                <a:solidFill>
                  <a:srgbClr val="FFFFFF"/>
                </a:solidFill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পানির </a:t>
            </a:r>
            <a:r>
              <a:rPr lang="bn-IN" sz="45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 </a:t>
            </a:r>
            <a:r>
              <a:rPr lang="bn-IN" sz="4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bn-IN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4500" b="0" i="0" u="none" strike="noStrike" kern="1200" cap="none" spc="0" baseline="0" dirty="0">
              <a:solidFill>
                <a:srgbClr val="FFFFFF"/>
              </a:solidFill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="" xmlns:a16="http://schemas.microsoft.com/office/drawing/2014/main" id="{C06AB4D3-2413-481C-BCB5-CB2A27339309}"/>
              </a:ext>
            </a:extLst>
          </p:cNvPr>
          <p:cNvSpPr/>
          <p:nvPr/>
        </p:nvSpPr>
        <p:spPr>
          <a:xfrm>
            <a:off x="807716" y="4387756"/>
            <a:ext cx="4221483" cy="515621"/>
          </a:xfrm>
          <a:prstGeom prst="rect">
            <a:avLst/>
          </a:pr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000" dirty="0">
                <a:solidFill>
                  <a:srgbClr val="FFFFFF"/>
                </a:solidFill>
                <a:latin typeface="Calibri"/>
                <a:cs typeface="Vrinda" pitchFamily="34"/>
              </a:rPr>
              <a:t>নদীর পানি</a:t>
            </a:r>
            <a:endParaRPr lang="en-US" sz="3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="" xmlns:a16="http://schemas.microsoft.com/office/drawing/2014/main" id="{31926EB0-795B-4A74-BD31-4CDB5043196F}"/>
              </a:ext>
            </a:extLst>
          </p:cNvPr>
          <p:cNvSpPr/>
          <p:nvPr/>
        </p:nvSpPr>
        <p:spPr>
          <a:xfrm>
            <a:off x="5354680" y="4386392"/>
            <a:ext cx="4221483" cy="515621"/>
          </a:xfrm>
          <a:prstGeom prst="rect">
            <a:avLst/>
          </a:pr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Vrinda" pitchFamily="34"/>
              </a:rPr>
              <a:t>ঝর্ণার পানি</a:t>
            </a:r>
            <a:endParaRPr lang="en-US" sz="3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5DD29BE7-9DD9-4BBD-B68F-36F51C10C503}"/>
              </a:ext>
            </a:extLst>
          </p:cNvPr>
          <p:cNvSpPr/>
          <p:nvPr/>
        </p:nvSpPr>
        <p:spPr>
          <a:xfrm>
            <a:off x="9901646" y="1542234"/>
            <a:ext cx="2194560" cy="2507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CE99CA08-7E08-4C19-984A-30E12A3A8655}"/>
              </a:ext>
            </a:extLst>
          </p:cNvPr>
          <p:cNvSpPr/>
          <p:nvPr/>
        </p:nvSpPr>
        <p:spPr>
          <a:xfrm>
            <a:off x="9901646" y="1828799"/>
            <a:ext cx="2194560" cy="19480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উৎস</a:t>
            </a:r>
            <a:endParaRPr lang="en-US" sz="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54FAC43C-B23A-49EA-AA10-139263C9AE9B}"/>
              </a:ext>
            </a:extLst>
          </p:cNvPr>
          <p:cNvSpPr/>
          <p:nvPr/>
        </p:nvSpPr>
        <p:spPr>
          <a:xfrm>
            <a:off x="807716" y="5588381"/>
            <a:ext cx="8768447" cy="107149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নদীর পানি ও ঝর্ণার পানি এগুলো হচ্ছে পানির প্রাকৃতিক উৎস।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 descr="Image result for à¦¨à¦¦à§">
            <a:extLst>
              <a:ext uri="{FF2B5EF4-FFF2-40B4-BE49-F238E27FC236}">
                <a16:creationId xmlns="" xmlns:a16="http://schemas.microsoft.com/office/drawing/2014/main" id="{A6E9151D-167F-48B8-9F61-859D47AFE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16" y="1523733"/>
            <a:ext cx="4221483" cy="250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à¦à¦°à§à¦£à¦¾">
            <a:extLst>
              <a:ext uri="{FF2B5EF4-FFF2-40B4-BE49-F238E27FC236}">
                <a16:creationId xmlns="" xmlns:a16="http://schemas.microsoft.com/office/drawing/2014/main" id="{F4E2284E-35D4-4753-B9BE-A709625B9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81" y="1516595"/>
            <a:ext cx="4221483" cy="253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67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="" xmlns:a16="http://schemas.microsoft.com/office/drawing/2014/main" id="{E0732B76-CB79-43DC-BEB2-1980A9301366}"/>
              </a:ext>
            </a:extLst>
          </p:cNvPr>
          <p:cNvSpPr/>
          <p:nvPr/>
        </p:nvSpPr>
        <p:spPr>
          <a:xfrm>
            <a:off x="807716" y="198123"/>
            <a:ext cx="8793969" cy="100584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blipFill>
            <a:blip r:embed="rId2">
              <a:alphaModFix/>
            </a:blip>
            <a:tile sx="100000" sy="100000" algn="tl"/>
          </a:blip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5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</a:t>
            </a:r>
            <a:r>
              <a:rPr lang="bn-IN" sz="4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কৃত্রিম </a:t>
            </a:r>
            <a:r>
              <a:rPr lang="bn-IN" sz="48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bn-IN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450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4" descr="Image result for pond water">
            <a:extLst>
              <a:ext uri="{FF2B5EF4-FFF2-40B4-BE49-F238E27FC236}">
                <a16:creationId xmlns="" xmlns:a16="http://schemas.microsoft.com/office/drawing/2014/main" id="{33A98608-4E31-482A-A296-4F165A91E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23" y="1542234"/>
            <a:ext cx="4193662" cy="250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5">
            <a:extLst>
              <a:ext uri="{FF2B5EF4-FFF2-40B4-BE49-F238E27FC236}">
                <a16:creationId xmlns="" xmlns:a16="http://schemas.microsoft.com/office/drawing/2014/main" id="{7E61EA92-EA55-4D06-AEEF-782A381CDBBF}"/>
              </a:ext>
            </a:extLst>
          </p:cNvPr>
          <p:cNvSpPr/>
          <p:nvPr/>
        </p:nvSpPr>
        <p:spPr>
          <a:xfrm>
            <a:off x="807716" y="4387756"/>
            <a:ext cx="4221483" cy="515621"/>
          </a:xfrm>
          <a:prstGeom prst="rect">
            <a:avLst/>
          </a:pr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000" dirty="0">
                <a:solidFill>
                  <a:srgbClr val="FFFFFF"/>
                </a:solidFill>
                <a:latin typeface="Calibri"/>
                <a:cs typeface="Vrinda" pitchFamily="34"/>
              </a:rPr>
              <a:t>টিউবওয়েলের পানি</a:t>
            </a:r>
            <a:endParaRPr lang="en-US" sz="3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="" xmlns:a16="http://schemas.microsoft.com/office/drawing/2014/main" id="{E7168905-89FF-4772-8422-74F92C90BA7B}"/>
              </a:ext>
            </a:extLst>
          </p:cNvPr>
          <p:cNvSpPr/>
          <p:nvPr/>
        </p:nvSpPr>
        <p:spPr>
          <a:xfrm>
            <a:off x="5408023" y="4386392"/>
            <a:ext cx="4000500" cy="515621"/>
          </a:xfrm>
          <a:prstGeom prst="rect">
            <a:avLst/>
          </a:pr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Vrinda" pitchFamily="34"/>
              </a:rPr>
              <a:t>পুকুরের পানি</a:t>
            </a:r>
            <a:endParaRPr lang="en-US" sz="3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09C4ECA0-044B-4D84-982D-F36BC31E709E}"/>
              </a:ext>
            </a:extLst>
          </p:cNvPr>
          <p:cNvSpPr/>
          <p:nvPr/>
        </p:nvSpPr>
        <p:spPr>
          <a:xfrm>
            <a:off x="9901646" y="1542234"/>
            <a:ext cx="2194560" cy="2507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7199B317-0EB4-4B77-A95D-F22DFA78B9A4}"/>
              </a:ext>
            </a:extLst>
          </p:cNvPr>
          <p:cNvSpPr/>
          <p:nvPr/>
        </p:nvSpPr>
        <p:spPr>
          <a:xfrm>
            <a:off x="9901646" y="1828799"/>
            <a:ext cx="2194560" cy="19480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কৃত্রিম উৎস</a:t>
            </a:r>
            <a:endParaRPr lang="en-US" sz="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7249D664-4089-4C43-BC97-5A6864FD043E}"/>
              </a:ext>
            </a:extLst>
          </p:cNvPr>
          <p:cNvSpPr/>
          <p:nvPr/>
        </p:nvSpPr>
        <p:spPr>
          <a:xfrm>
            <a:off x="807716" y="5588381"/>
            <a:ext cx="8793969" cy="107149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টিউবওয়েলের পানি ও পুকুরের পানি এগুলো হচ্ছে পানির কৃত্রিম উৎস।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6" name="Picture 2" descr="Image result for tubewell">
            <a:extLst>
              <a:ext uri="{FF2B5EF4-FFF2-40B4-BE49-F238E27FC236}">
                <a16:creationId xmlns="" xmlns:a16="http://schemas.microsoft.com/office/drawing/2014/main" id="{D3BB553D-0AF4-47B8-B52B-F973CF9AA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16" y="1542234"/>
            <a:ext cx="4221482" cy="250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13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="" xmlns:a16="http://schemas.microsoft.com/office/drawing/2014/main" id="{33BAE748-537C-49F9-B8C2-12BF36C05270}"/>
              </a:ext>
            </a:extLst>
          </p:cNvPr>
          <p:cNvSpPr/>
          <p:nvPr/>
        </p:nvSpPr>
        <p:spPr>
          <a:xfrm>
            <a:off x="807716" y="198123"/>
            <a:ext cx="8793969" cy="100584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blipFill>
            <a:blip r:embed="rId2">
              <a:alphaModFix/>
            </a:blip>
            <a:tile sx="100000" sy="100000" algn="tl"/>
          </a:blip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5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</a:t>
            </a:r>
            <a:r>
              <a:rPr lang="bn-IN" sz="4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কৃত্রিম </a:t>
            </a:r>
            <a:r>
              <a:rPr lang="bn-IN" sz="48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bn-IN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450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15">
            <a:extLst>
              <a:ext uri="{FF2B5EF4-FFF2-40B4-BE49-F238E27FC236}">
                <a16:creationId xmlns="" xmlns:a16="http://schemas.microsoft.com/office/drawing/2014/main" id="{B0105A56-1812-4DC6-8EB3-8B17CCAC64C3}"/>
              </a:ext>
            </a:extLst>
          </p:cNvPr>
          <p:cNvSpPr/>
          <p:nvPr/>
        </p:nvSpPr>
        <p:spPr>
          <a:xfrm>
            <a:off x="807716" y="4387756"/>
            <a:ext cx="4221483" cy="515621"/>
          </a:xfrm>
          <a:prstGeom prst="rect">
            <a:avLst/>
          </a:pr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000" dirty="0">
                <a:solidFill>
                  <a:srgbClr val="FFFFFF"/>
                </a:solidFill>
                <a:latin typeface="Calibri"/>
                <a:cs typeface="Vrinda" pitchFamily="34"/>
              </a:rPr>
              <a:t>কূয়ার পানি</a:t>
            </a:r>
            <a:endParaRPr lang="en-US" sz="3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Rectangle 16">
            <a:extLst>
              <a:ext uri="{FF2B5EF4-FFF2-40B4-BE49-F238E27FC236}">
                <a16:creationId xmlns="" xmlns:a16="http://schemas.microsoft.com/office/drawing/2014/main" id="{61F67822-DB9A-4131-914F-D7D40106FA81}"/>
              </a:ext>
            </a:extLst>
          </p:cNvPr>
          <p:cNvSpPr/>
          <p:nvPr/>
        </p:nvSpPr>
        <p:spPr>
          <a:xfrm>
            <a:off x="5408023" y="4386392"/>
            <a:ext cx="4000500" cy="515621"/>
          </a:xfrm>
          <a:prstGeom prst="rect">
            <a:avLst/>
          </a:pr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Vrinda" pitchFamily="34"/>
              </a:rPr>
              <a:t>খালের পানি</a:t>
            </a:r>
            <a:endParaRPr lang="en-US" sz="3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BA7A525A-EB3B-434B-A04F-396E3C87DC8D}"/>
              </a:ext>
            </a:extLst>
          </p:cNvPr>
          <p:cNvSpPr/>
          <p:nvPr/>
        </p:nvSpPr>
        <p:spPr>
          <a:xfrm>
            <a:off x="9901646" y="1542234"/>
            <a:ext cx="2194560" cy="2507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58D93E23-873F-495A-BC84-FE24903CFBD3}"/>
              </a:ext>
            </a:extLst>
          </p:cNvPr>
          <p:cNvSpPr/>
          <p:nvPr/>
        </p:nvSpPr>
        <p:spPr>
          <a:xfrm>
            <a:off x="9901646" y="1828799"/>
            <a:ext cx="2194560" cy="19480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কৃত্রিম উৎস</a:t>
            </a:r>
            <a:endParaRPr lang="en-US" sz="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50D32611-1C0A-4302-8470-B8754E1A1E50}"/>
              </a:ext>
            </a:extLst>
          </p:cNvPr>
          <p:cNvSpPr/>
          <p:nvPr/>
        </p:nvSpPr>
        <p:spPr>
          <a:xfrm>
            <a:off x="807716" y="5588381"/>
            <a:ext cx="8793969" cy="107149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কূয়ার পানি ও খালের পানি এগুলো হচ্ছে পানির কৃত্রিম উৎস।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0" name="Picture 2" descr="Image result for à¦à§à§à¦¾">
            <a:extLst>
              <a:ext uri="{FF2B5EF4-FFF2-40B4-BE49-F238E27FC236}">
                <a16:creationId xmlns="" xmlns:a16="http://schemas.microsoft.com/office/drawing/2014/main" id="{1AE51529-C3F2-4313-B08C-540B25DC4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16" y="1542234"/>
            <a:ext cx="4221483" cy="250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à¦à¦¾à¦² à¦à¦¨à¦¨">
            <a:extLst>
              <a:ext uri="{FF2B5EF4-FFF2-40B4-BE49-F238E27FC236}">
                <a16:creationId xmlns="" xmlns:a16="http://schemas.microsoft.com/office/drawing/2014/main" id="{41410B0B-6701-4D61-AE42-52116EA5D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201" y="1542235"/>
            <a:ext cx="4221483" cy="250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60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267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BrahmaputraMJ</vt:lpstr>
      <vt:lpstr>Calibri</vt:lpstr>
      <vt:lpstr>Calibri Light</vt:lpstr>
      <vt:lpstr>NikoshBAN</vt:lpstr>
      <vt:lpstr>Segoe Print</vt:lpstr>
      <vt:lpstr>Vrinda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Imran</cp:lastModifiedBy>
  <cp:revision>39</cp:revision>
  <dcterms:created xsi:type="dcterms:W3CDTF">2018-09-20T13:23:25Z</dcterms:created>
  <dcterms:modified xsi:type="dcterms:W3CDTF">2019-04-07T15:30:42Z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2033418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S8.2.2</vt:lpwstr>
  </property>
</Properties>
</file>